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handoutMasterIdLst>
    <p:handoutMasterId r:id="rId38"/>
  </p:handoutMasterIdLst>
  <p:sldIdLst>
    <p:sldId id="317" r:id="rId3"/>
    <p:sldId id="318" r:id="rId4"/>
    <p:sldId id="319" r:id="rId5"/>
    <p:sldId id="320" r:id="rId6"/>
    <p:sldId id="271" r:id="rId7"/>
    <p:sldId id="298" r:id="rId8"/>
    <p:sldId id="277" r:id="rId9"/>
    <p:sldId id="275" r:id="rId10"/>
    <p:sldId id="302" r:id="rId11"/>
    <p:sldId id="279" r:id="rId12"/>
    <p:sldId id="299" r:id="rId13"/>
    <p:sldId id="283" r:id="rId14"/>
    <p:sldId id="285" r:id="rId15"/>
    <p:sldId id="309" r:id="rId16"/>
    <p:sldId id="307" r:id="rId17"/>
    <p:sldId id="308" r:id="rId18"/>
    <p:sldId id="314" r:id="rId19"/>
    <p:sldId id="315" r:id="rId20"/>
    <p:sldId id="316" r:id="rId21"/>
    <p:sldId id="303" r:id="rId22"/>
    <p:sldId id="310" r:id="rId23"/>
    <p:sldId id="287" r:id="rId24"/>
    <p:sldId id="289" r:id="rId25"/>
    <p:sldId id="321" r:id="rId26"/>
    <p:sldId id="292" r:id="rId27"/>
    <p:sldId id="291" r:id="rId28"/>
    <p:sldId id="311" r:id="rId29"/>
    <p:sldId id="293" r:id="rId30"/>
    <p:sldId id="294" r:id="rId31"/>
    <p:sldId id="306" r:id="rId32"/>
    <p:sldId id="312" r:id="rId33"/>
    <p:sldId id="300" r:id="rId34"/>
    <p:sldId id="313" r:id="rId35"/>
    <p:sldId id="304" r:id="rId36"/>
    <p:sldId id="305" r:id="rId37"/>
  </p:sldIdLst>
  <p:sldSz cx="9144000" cy="6858000" type="screen4x3"/>
  <p:notesSz cx="6669088" cy="9928225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E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777607" y="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2F0CF-A495-4F44-909D-1CD1529D8AB6}" type="datetimeFigureOut">
              <a:rPr lang="sl-SI" smtClean="0"/>
              <a:t>1.7.2015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9430092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777607" y="9430092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6BBFC8-1C4A-4762-82EB-2304E2CA098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19268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1.7.2015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1.7.2015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1.7.2015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5184-80ED-4EEE-94E2-90517B34E3EE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1.7.2015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507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5184-80ED-4EEE-94E2-90517B34E3EE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1.7.2015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324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5184-80ED-4EEE-94E2-90517B34E3EE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1.7.2015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000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5184-80ED-4EEE-94E2-90517B34E3EE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1.7.2015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642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5184-80ED-4EEE-94E2-90517B34E3EE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1.7.2015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861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5184-80ED-4EEE-94E2-90517B34E3EE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1.7.2015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8627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5184-80ED-4EEE-94E2-90517B34E3EE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1.7.2015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408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5184-80ED-4EEE-94E2-90517B34E3EE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1.7.2015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253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1.7.2015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5184-80ED-4EEE-94E2-90517B34E3EE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1.7.2015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8918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5184-80ED-4EEE-94E2-90517B34E3EE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1.7.2015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4326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5184-80ED-4EEE-94E2-90517B34E3EE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1.7.2015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820-4BF6-47ED-BB07-2F284CA0C112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002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1.7.2015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1.7.2015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1.7.2015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1.7.2015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1.7.2015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1.7.2015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9A59C-9A0B-40BC-BEF3-75E63AAC039B}" type="datetimeFigureOut">
              <a:rPr lang="sl-SI" smtClean="0"/>
              <a:t>1.7.2015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9A59C-9A0B-40BC-BEF3-75E63AAC039B}" type="datetimeFigureOut">
              <a:rPr lang="sl-SI" smtClean="0"/>
              <a:t>1.7.2015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E4FF0-FB62-447E-B38E-C828BC14EB03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45184-80ED-4EEE-94E2-90517B34E3EE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1.7.2015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BC820-4BF6-47ED-BB07-2F284CA0C112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032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331640" y="1052737"/>
            <a:ext cx="7126560" cy="1230634"/>
          </a:xfrm>
        </p:spPr>
        <p:txBody>
          <a:bodyPr>
            <a:normAutofit fontScale="90000"/>
          </a:bodyPr>
          <a:lstStyle/>
          <a:p>
            <a:r>
              <a:rPr lang="sl-SI" sz="2800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             </a:t>
            </a:r>
            <a:r>
              <a:rPr lang="sl-SI" sz="2800" b="1" dirty="0" smtClean="0">
                <a:solidFill>
                  <a:schemeClr val="accent1">
                    <a:lumMod val="75000"/>
                  </a:schemeClr>
                </a:solidFill>
              </a:rPr>
              <a:t>Projekt Mobilnost dijakov</a:t>
            </a:r>
            <a:br>
              <a:rPr lang="sl-SI" sz="28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sl-SI" sz="2800" b="1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2014 in 2015</a:t>
            </a:r>
            <a:endParaRPr lang="sl-SI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95536" y="2276872"/>
            <a:ext cx="8208912" cy="4320480"/>
          </a:xfrm>
        </p:spPr>
        <p:txBody>
          <a:bodyPr>
            <a:normAutofit/>
          </a:bodyPr>
          <a:lstStyle/>
          <a:p>
            <a:endParaRPr lang="sl-SI" dirty="0" smtClean="0"/>
          </a:p>
          <a:p>
            <a:r>
              <a:rPr lang="sl-SI" sz="3800" dirty="0" smtClean="0"/>
              <a:t>Financiranje: Dotacija Evropske komisije</a:t>
            </a:r>
          </a:p>
          <a:p>
            <a:r>
              <a:rPr lang="sl-SI" sz="3800" dirty="0" smtClean="0">
                <a:solidFill>
                  <a:schemeClr val="bg1">
                    <a:lumMod val="65000"/>
                  </a:schemeClr>
                </a:solidFill>
              </a:rPr>
              <a:t>Partnerska organizacija: </a:t>
            </a:r>
            <a:r>
              <a:rPr lang="sl-SI" sz="3800" b="1" dirty="0" err="1" smtClean="0">
                <a:solidFill>
                  <a:schemeClr val="accent1">
                    <a:lumMod val="75000"/>
                  </a:schemeClr>
                </a:solidFill>
              </a:rPr>
              <a:t>Vitalis</a:t>
            </a:r>
            <a:endParaRPr lang="sl-SI" sz="3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sl-SI" sz="3800" dirty="0">
                <a:solidFill>
                  <a:prstClr val="white">
                    <a:lumMod val="65000"/>
                  </a:prstClr>
                </a:solidFill>
              </a:rPr>
              <a:t>K</a:t>
            </a:r>
            <a:r>
              <a:rPr lang="sl-SI" sz="3800" dirty="0" smtClean="0">
                <a:solidFill>
                  <a:prstClr val="white">
                    <a:lumMod val="65000"/>
                  </a:prstClr>
                </a:solidFill>
              </a:rPr>
              <a:t>je</a:t>
            </a:r>
            <a:r>
              <a:rPr lang="sl-SI" sz="3800" b="1" dirty="0">
                <a:solidFill>
                  <a:prstClr val="white">
                    <a:lumMod val="65000"/>
                  </a:prstClr>
                </a:solidFill>
              </a:rPr>
              <a:t>: </a:t>
            </a:r>
            <a:r>
              <a:rPr lang="sl-SI" sz="3800" b="1" dirty="0">
                <a:solidFill>
                  <a:srgbClr val="4F81BD">
                    <a:lumMod val="75000"/>
                  </a:srgbClr>
                </a:solidFill>
              </a:rPr>
              <a:t> </a:t>
            </a:r>
            <a:r>
              <a:rPr lang="sl-SI" sz="3800" b="1" dirty="0" err="1">
                <a:solidFill>
                  <a:srgbClr val="4F81BD">
                    <a:lumMod val="75000"/>
                  </a:srgbClr>
                </a:solidFill>
              </a:rPr>
              <a:t>Schkeuditz</a:t>
            </a:r>
            <a:r>
              <a:rPr lang="sl-SI" sz="3800" b="1" dirty="0">
                <a:solidFill>
                  <a:srgbClr val="4F81BD">
                    <a:lumMod val="75000"/>
                  </a:srgbClr>
                </a:solidFill>
              </a:rPr>
              <a:t>- LEIPZIG (Nemčija</a:t>
            </a:r>
            <a:r>
              <a:rPr lang="sl-SI" sz="3800" b="1" dirty="0" smtClean="0">
                <a:solidFill>
                  <a:srgbClr val="4F81BD">
                    <a:lumMod val="75000"/>
                  </a:srgbClr>
                </a:solidFill>
              </a:rPr>
              <a:t>)</a:t>
            </a:r>
          </a:p>
          <a:p>
            <a:pPr lvl="0"/>
            <a:r>
              <a:rPr lang="sl-SI" sz="3500" dirty="0" smtClean="0">
                <a:solidFill>
                  <a:prstClr val="black">
                    <a:tint val="75000"/>
                  </a:prstClr>
                </a:solidFill>
              </a:rPr>
              <a:t>Naslov: </a:t>
            </a:r>
            <a:r>
              <a:rPr lang="sl-SI" sz="3500" b="1" dirty="0">
                <a:solidFill>
                  <a:srgbClr val="4F81BD">
                    <a:lumMod val="75000"/>
                  </a:srgbClr>
                </a:solidFill>
              </a:rPr>
              <a:t>V Evropo po nova znanja</a:t>
            </a:r>
          </a:p>
          <a:p>
            <a:pPr lvl="0"/>
            <a:endParaRPr lang="sl-SI" b="1" dirty="0" smtClean="0">
              <a:solidFill>
                <a:srgbClr val="4F81BD">
                  <a:lumMod val="75000"/>
                </a:srgbClr>
              </a:solidFill>
            </a:endParaRPr>
          </a:p>
          <a:p>
            <a:endParaRPr lang="sl-SI" dirty="0"/>
          </a:p>
        </p:txBody>
      </p:sp>
      <p:pic>
        <p:nvPicPr>
          <p:cNvPr id="1027" name="Picture 3" descr="D:\Moji dokumenti\LEONARDO DA VINCI -mobilnost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692696"/>
            <a:ext cx="28765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11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792088"/>
          </a:xfrm>
        </p:spPr>
        <p:txBody>
          <a:bodyPr>
            <a:normAutofit/>
          </a:bodyPr>
          <a:lstStyle/>
          <a:p>
            <a:r>
              <a:rPr lang="sl-SI" sz="2800" b="1" dirty="0" smtClean="0">
                <a:solidFill>
                  <a:srgbClr val="0070C0"/>
                </a:solidFill>
              </a:rPr>
              <a:t>PRAKSA</a:t>
            </a:r>
            <a:endParaRPr lang="sl-SI" sz="2800" b="1" dirty="0">
              <a:solidFill>
                <a:srgbClr val="0070C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256584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sl-SI" sz="2400" b="1" dirty="0">
                <a:solidFill>
                  <a:srgbClr val="0070C0"/>
                </a:solidFill>
              </a:rPr>
              <a:t>v</a:t>
            </a:r>
            <a:r>
              <a:rPr lang="sl-SI" sz="2400" b="1" dirty="0" smtClean="0">
                <a:solidFill>
                  <a:srgbClr val="0070C0"/>
                </a:solidFill>
              </a:rPr>
              <a:t>  delavnici  izobraževalnega centra  </a:t>
            </a:r>
            <a:r>
              <a:rPr lang="sl-SI" sz="2400" b="1" dirty="0" err="1" smtClean="0">
                <a:solidFill>
                  <a:srgbClr val="0070C0"/>
                </a:solidFill>
              </a:rPr>
              <a:t>Vitalis</a:t>
            </a:r>
            <a:r>
              <a:rPr lang="sl-SI" sz="2400" dirty="0">
                <a:solidFill>
                  <a:srgbClr val="4F81BD">
                    <a:lumMod val="75000"/>
                  </a:srgbClr>
                </a:solidFill>
              </a:rPr>
              <a:t/>
            </a:r>
            <a:br>
              <a:rPr lang="sl-SI" sz="2400" dirty="0">
                <a:solidFill>
                  <a:srgbClr val="4F81BD">
                    <a:lumMod val="75000"/>
                  </a:srgbClr>
                </a:solidFill>
              </a:rPr>
            </a:br>
            <a:r>
              <a:rPr lang="sl-SI" sz="3600" dirty="0">
                <a:solidFill>
                  <a:srgbClr val="0070C0"/>
                </a:solidFill>
              </a:rPr>
              <a:t/>
            </a:r>
            <a:br>
              <a:rPr lang="sl-SI" sz="3600" dirty="0">
                <a:solidFill>
                  <a:srgbClr val="0070C0"/>
                </a:solidFill>
              </a:rPr>
            </a:br>
            <a:endParaRPr lang="sl-SI" dirty="0">
              <a:solidFill>
                <a:srgbClr val="0070C0"/>
              </a:solidFill>
            </a:endParaRPr>
          </a:p>
        </p:txBody>
      </p:sp>
      <p:pic>
        <p:nvPicPr>
          <p:cNvPr id="4" name="Picture 2" descr="C:\Users\Patrik\Desktop\DSCN23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672" y="1916832"/>
            <a:ext cx="6480720" cy="4860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1335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sl-SI" sz="2800" b="1" dirty="0" smtClean="0">
                <a:solidFill>
                  <a:srgbClr val="0070C0"/>
                </a:solidFill>
              </a:rPr>
              <a:t/>
            </a:r>
            <a:br>
              <a:rPr lang="sl-SI" sz="2800" b="1" dirty="0" smtClean="0">
                <a:solidFill>
                  <a:srgbClr val="0070C0"/>
                </a:solidFill>
              </a:rPr>
            </a:br>
            <a:r>
              <a:rPr lang="sl-SI" sz="2800" b="1" dirty="0" smtClean="0">
                <a:solidFill>
                  <a:srgbClr val="0070C0"/>
                </a:solidFill>
              </a:rPr>
              <a:t>PRAKSA </a:t>
            </a:r>
            <a:r>
              <a:rPr lang="sl-SI" sz="2400" b="1" dirty="0" smtClean="0">
                <a:solidFill>
                  <a:srgbClr val="005EA4"/>
                </a:solidFill>
              </a:rPr>
              <a:t>1</a:t>
            </a:r>
            <a:r>
              <a:rPr lang="sl-SI" sz="2400" b="1" dirty="0">
                <a:solidFill>
                  <a:srgbClr val="005EA4"/>
                </a:solidFill>
              </a:rPr>
              <a:t>. teden</a:t>
            </a:r>
            <a:br>
              <a:rPr lang="sl-SI" sz="2400" b="1" dirty="0">
                <a:solidFill>
                  <a:srgbClr val="005EA4"/>
                </a:solidFill>
              </a:rPr>
            </a:br>
            <a:endParaRPr lang="sl-SI" sz="2800" b="1" dirty="0">
              <a:solidFill>
                <a:srgbClr val="005EA4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>
            <a:normAutofit/>
          </a:bodyPr>
          <a:lstStyle/>
          <a:p>
            <a:pPr lvl="0" algn="ctr"/>
            <a:r>
              <a:rPr lang="sl-SI" sz="2400" dirty="0">
                <a:solidFill>
                  <a:srgbClr val="005EA4"/>
                </a:solidFill>
              </a:rPr>
              <a:t>n</a:t>
            </a:r>
            <a:r>
              <a:rPr lang="sl-SI" sz="2400" dirty="0" smtClean="0">
                <a:solidFill>
                  <a:srgbClr val="005EA4"/>
                </a:solidFill>
              </a:rPr>
              <a:t>avodila</a:t>
            </a:r>
          </a:p>
          <a:p>
            <a:pPr algn="ctr"/>
            <a:r>
              <a:rPr lang="sl-SI" sz="2400" dirty="0">
                <a:solidFill>
                  <a:srgbClr val="005EA4"/>
                </a:solidFill>
              </a:rPr>
              <a:t>priprava in sestava šasije po </a:t>
            </a:r>
            <a:r>
              <a:rPr lang="sl-SI" sz="2400" dirty="0" smtClean="0">
                <a:solidFill>
                  <a:srgbClr val="005EA4"/>
                </a:solidFill>
              </a:rPr>
              <a:t>načrtu</a:t>
            </a:r>
          </a:p>
          <a:p>
            <a:pPr algn="ctr"/>
            <a:r>
              <a:rPr lang="sl-SI" sz="2400" dirty="0" smtClean="0">
                <a:solidFill>
                  <a:srgbClr val="005EA4"/>
                </a:solidFill>
              </a:rPr>
              <a:t>žaganje, piljenje, varjenje</a:t>
            </a:r>
            <a:r>
              <a:rPr lang="sl-SI" sz="2400" dirty="0">
                <a:solidFill>
                  <a:srgbClr val="005EA4"/>
                </a:solidFill>
              </a:rPr>
              <a:t/>
            </a:r>
            <a:br>
              <a:rPr lang="sl-SI" sz="2400" dirty="0">
                <a:solidFill>
                  <a:srgbClr val="005EA4"/>
                </a:solidFill>
              </a:rPr>
            </a:br>
            <a:r>
              <a:rPr lang="sl-SI" sz="3600" dirty="0">
                <a:solidFill>
                  <a:srgbClr val="005EA4"/>
                </a:solidFill>
              </a:rPr>
              <a:t/>
            </a:r>
            <a:br>
              <a:rPr lang="sl-SI" sz="3600" dirty="0">
                <a:solidFill>
                  <a:srgbClr val="005EA4"/>
                </a:solidFill>
              </a:rPr>
            </a:br>
            <a:endParaRPr lang="sl-SI" dirty="0">
              <a:solidFill>
                <a:srgbClr val="005EA4"/>
              </a:solidFill>
            </a:endParaRPr>
          </a:p>
        </p:txBody>
      </p:sp>
      <p:pic>
        <p:nvPicPr>
          <p:cNvPr id="6" name="Picture 2" descr="F:\LEIPZIG slike Lučka\2. dan 14.4\DSC_07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80928"/>
            <a:ext cx="5271316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232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" y="6431"/>
            <a:ext cx="4954382" cy="3316570"/>
          </a:xfrm>
          <a:effectLst>
            <a:softEdge rad="63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801" y="3284984"/>
            <a:ext cx="5307163" cy="355273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619593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LEIPZIG slike Lučka\2. dan 14.4\DSC_07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0" y="2844"/>
            <a:ext cx="5900737" cy="39497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LEIPZIG slike Lučka\3. dan 15.4\DSC_080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71164"/>
            <a:ext cx="4932040" cy="330161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628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0"/>
            <a:ext cx="5520737" cy="36957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818" y="3453870"/>
            <a:ext cx="5085182" cy="340413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10009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080120"/>
          </a:xfrm>
        </p:spPr>
        <p:txBody>
          <a:bodyPr>
            <a:normAutofit fontScale="90000"/>
          </a:bodyPr>
          <a:lstStyle/>
          <a:p>
            <a:pPr lvl="0" algn="l">
              <a:spcBef>
                <a:spcPct val="20000"/>
              </a:spcBef>
            </a:pPr>
            <a:r>
              <a:rPr lang="sl-SI" sz="2800" b="1" dirty="0" smtClean="0">
                <a:solidFill>
                  <a:srgbClr val="0070C0"/>
                </a:solidFill>
              </a:rPr>
              <a:t/>
            </a:r>
            <a:br>
              <a:rPr lang="sl-SI" sz="2800" b="1" dirty="0" smtClean="0">
                <a:solidFill>
                  <a:srgbClr val="0070C0"/>
                </a:solidFill>
              </a:rPr>
            </a:br>
            <a:r>
              <a:rPr lang="sl-SI" sz="2800" b="1" dirty="0" smtClean="0">
                <a:solidFill>
                  <a:srgbClr val="0070C0"/>
                </a:solidFill>
              </a:rPr>
              <a:t>OGLEDI</a:t>
            </a:r>
            <a:br>
              <a:rPr lang="sl-SI" sz="2800" b="1" dirty="0" smtClean="0">
                <a:solidFill>
                  <a:srgbClr val="0070C0"/>
                </a:solidFill>
              </a:rPr>
            </a:br>
            <a:r>
              <a:rPr lang="sl-SI" sz="2800" b="1" dirty="0" smtClean="0">
                <a:solidFill>
                  <a:srgbClr val="0070C0"/>
                </a:solidFill>
              </a:rPr>
              <a:t>BMW LEIPZIG</a:t>
            </a:r>
            <a:br>
              <a:rPr lang="sl-SI" sz="2800" b="1" dirty="0" smtClean="0">
                <a:solidFill>
                  <a:srgbClr val="0070C0"/>
                </a:solidFill>
              </a:rPr>
            </a:br>
            <a:r>
              <a:rPr lang="sl-SI" sz="2400" b="1" dirty="0">
                <a:solidFill>
                  <a:srgbClr val="005EA4"/>
                </a:solidFill>
              </a:rPr>
              <a:t/>
            </a:r>
            <a:br>
              <a:rPr lang="sl-SI" sz="2400" b="1" dirty="0">
                <a:solidFill>
                  <a:srgbClr val="005EA4"/>
                </a:solidFill>
              </a:rPr>
            </a:br>
            <a:endParaRPr lang="sl-SI" sz="2800" b="1" dirty="0">
              <a:solidFill>
                <a:srgbClr val="005EA4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608512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endParaRPr lang="sl-SI" sz="2400" dirty="0" smtClean="0">
              <a:solidFill>
                <a:srgbClr val="005EA4"/>
              </a:solidFill>
            </a:endParaRPr>
          </a:p>
          <a:p>
            <a:pPr marL="0" lvl="0" indent="0" algn="ctr">
              <a:buNone/>
            </a:pPr>
            <a:r>
              <a:rPr lang="sl-SI" sz="2400" b="1" dirty="0" smtClean="0">
                <a:solidFill>
                  <a:srgbClr val="005EA4"/>
                </a:solidFill>
              </a:rPr>
              <a:t> </a:t>
            </a:r>
            <a:r>
              <a:rPr lang="sl-SI" sz="3600" b="1" dirty="0">
                <a:solidFill>
                  <a:srgbClr val="005EA4"/>
                </a:solidFill>
              </a:rPr>
              <a:t/>
            </a:r>
            <a:br>
              <a:rPr lang="sl-SI" sz="3600" b="1" dirty="0">
                <a:solidFill>
                  <a:srgbClr val="005EA4"/>
                </a:solidFill>
              </a:rPr>
            </a:br>
            <a:endParaRPr lang="sl-SI" b="1" dirty="0">
              <a:solidFill>
                <a:srgbClr val="005EA4"/>
              </a:solidFill>
            </a:endParaRPr>
          </a:p>
        </p:txBody>
      </p:sp>
      <p:pic>
        <p:nvPicPr>
          <p:cNvPr id="6" name="Picture 8" descr="D:\Moje slike\imagesVN9FNLY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77" y="3322910"/>
            <a:ext cx="4425679" cy="301011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F:\LEIPZIG slike Lučka\2. dan 14.4\DSC_07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25855"/>
            <a:ext cx="4527123" cy="303026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LEIPZIG slike Lučka\4. dan 16.4\bmw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47697"/>
            <a:ext cx="4083793" cy="304846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111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440160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sl-SI" sz="2800" b="1" dirty="0" smtClean="0">
                <a:solidFill>
                  <a:srgbClr val="0070C0"/>
                </a:solidFill>
              </a:rPr>
              <a:t>OGLEDI</a:t>
            </a:r>
            <a:br>
              <a:rPr lang="sl-SI" sz="2800" b="1" dirty="0" smtClean="0">
                <a:solidFill>
                  <a:srgbClr val="0070C0"/>
                </a:solidFill>
              </a:rPr>
            </a:br>
            <a:r>
              <a:rPr lang="sl-SI" sz="2800" b="1" dirty="0" smtClean="0">
                <a:solidFill>
                  <a:srgbClr val="0070C0"/>
                </a:solidFill>
              </a:rPr>
              <a:t>LETALIŠČE HALLLE IN DHL</a:t>
            </a:r>
            <a:r>
              <a:rPr lang="sl-SI" sz="2400" b="1" dirty="0">
                <a:solidFill>
                  <a:srgbClr val="005EA4"/>
                </a:solidFill>
              </a:rPr>
              <a:t/>
            </a:r>
            <a:br>
              <a:rPr lang="sl-SI" sz="2400" b="1" dirty="0">
                <a:solidFill>
                  <a:srgbClr val="005EA4"/>
                </a:solidFill>
              </a:rPr>
            </a:br>
            <a:endParaRPr lang="sl-SI" sz="2800" b="1" dirty="0">
              <a:solidFill>
                <a:srgbClr val="005EA4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endParaRPr lang="sl-SI" sz="2400" dirty="0" smtClean="0">
              <a:solidFill>
                <a:srgbClr val="005EA4"/>
              </a:solidFill>
            </a:endParaRPr>
          </a:p>
          <a:p>
            <a:pPr marL="0" lvl="0" indent="0" algn="ctr">
              <a:buNone/>
            </a:pPr>
            <a:r>
              <a:rPr lang="sl-SI" sz="2400" b="1" dirty="0" smtClean="0">
                <a:solidFill>
                  <a:srgbClr val="005EA4"/>
                </a:solidFill>
              </a:rPr>
              <a:t> </a:t>
            </a:r>
            <a:r>
              <a:rPr lang="sl-SI" sz="3600" b="1" dirty="0">
                <a:solidFill>
                  <a:srgbClr val="005EA4"/>
                </a:solidFill>
              </a:rPr>
              <a:t/>
            </a:r>
            <a:br>
              <a:rPr lang="sl-SI" sz="3600" b="1" dirty="0">
                <a:solidFill>
                  <a:srgbClr val="005EA4"/>
                </a:solidFill>
              </a:rPr>
            </a:br>
            <a:endParaRPr lang="sl-SI" b="1" dirty="0">
              <a:solidFill>
                <a:srgbClr val="005EA4"/>
              </a:solidFill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68" y="1635918"/>
            <a:ext cx="3861795" cy="2585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421" y="1598589"/>
            <a:ext cx="3973319" cy="2659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F:\LEIPZIG slike Lučka\3. dan 15.4\DSC_08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627" y="4412162"/>
            <a:ext cx="3408906" cy="228177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LEIPZIG slike Lučka\3. dan 15.4\DSC_08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73" y="4440933"/>
            <a:ext cx="3710900" cy="211628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666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800" b="1" dirty="0">
                <a:solidFill>
                  <a:srgbClr val="0070C0"/>
                </a:solidFill>
              </a:rPr>
              <a:t>OGLEDI</a:t>
            </a:r>
            <a:br>
              <a:rPr lang="sl-SI" sz="2800" b="1" dirty="0">
                <a:solidFill>
                  <a:srgbClr val="0070C0"/>
                </a:solidFill>
              </a:rPr>
            </a:br>
            <a:r>
              <a:rPr lang="sl-SI" sz="2800" b="1" dirty="0" err="1" smtClean="0">
                <a:solidFill>
                  <a:srgbClr val="0070C0"/>
                </a:solidFill>
              </a:rPr>
              <a:t>panometer</a:t>
            </a:r>
            <a:r>
              <a:rPr lang="sl-SI" sz="2800" b="1" dirty="0" smtClean="0">
                <a:solidFill>
                  <a:srgbClr val="0070C0"/>
                </a:solidFill>
              </a:rPr>
              <a:t> ASISI</a:t>
            </a:r>
            <a:endParaRPr lang="sl-SI" dirty="0"/>
          </a:p>
        </p:txBody>
      </p:sp>
      <p:pic>
        <p:nvPicPr>
          <p:cNvPr id="5" name="Ograda vsebin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75196"/>
            <a:ext cx="4300408" cy="288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635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861048"/>
            <a:ext cx="3886568" cy="2601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08" y="1340768"/>
            <a:ext cx="3764864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F:\LEIPZIG slike Lučka\4. dan 16.4\DSC_0909 - Kopij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14" y="1361906"/>
            <a:ext cx="380628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542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800" b="1" dirty="0">
                <a:solidFill>
                  <a:srgbClr val="0070C0"/>
                </a:solidFill>
              </a:rPr>
              <a:t>OGLEDI</a:t>
            </a:r>
            <a:br>
              <a:rPr lang="sl-SI" sz="2800" b="1" dirty="0">
                <a:solidFill>
                  <a:srgbClr val="0070C0"/>
                </a:solidFill>
              </a:rPr>
            </a:br>
            <a:r>
              <a:rPr lang="sl-SI" sz="2800" b="1" dirty="0" smtClean="0">
                <a:solidFill>
                  <a:srgbClr val="0070C0"/>
                </a:solidFill>
              </a:rPr>
              <a:t>STASI MUSEUM</a:t>
            </a:r>
            <a:endParaRPr lang="sl-SI" dirty="0"/>
          </a:p>
        </p:txBody>
      </p:sp>
      <p:pic>
        <p:nvPicPr>
          <p:cNvPr id="4" name="Picture 4" descr="K:\sreda\DSC_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02439"/>
            <a:ext cx="2950369" cy="197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26726"/>
            <a:ext cx="4392488" cy="2940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6" name="Picture 5" descr="K:\sreda\DSC_0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2204864"/>
            <a:ext cx="3681413" cy="39497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435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800" b="1" dirty="0">
                <a:solidFill>
                  <a:srgbClr val="0070C0"/>
                </a:solidFill>
              </a:rPr>
              <a:t>OGLEDI</a:t>
            </a:r>
            <a:br>
              <a:rPr lang="sl-SI" sz="2800" b="1" dirty="0">
                <a:solidFill>
                  <a:srgbClr val="0070C0"/>
                </a:solidFill>
              </a:rPr>
            </a:br>
            <a:r>
              <a:rPr lang="sl-SI" sz="2800" b="1" dirty="0" smtClean="0">
                <a:solidFill>
                  <a:srgbClr val="0070C0"/>
                </a:solidFill>
              </a:rPr>
              <a:t>ZEITGESCHICHTLICHES FORUM</a:t>
            </a:r>
            <a:endParaRPr lang="sl-SI" dirty="0"/>
          </a:p>
        </p:txBody>
      </p:sp>
      <p:pic>
        <p:nvPicPr>
          <p:cNvPr id="3077" name="Picture 5" descr="F:\LEIPZIG slike Lučka\13., 14. dan-zaklj. dela test\IMG_11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392433" cy="452596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:\LEIPZIG slike Lučka\1. dan 13.4\DSCN24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132856"/>
            <a:ext cx="5241925" cy="393223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030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539552" y="1772816"/>
            <a:ext cx="7992888" cy="4536504"/>
          </a:xfrm>
        </p:spPr>
        <p:txBody>
          <a:bodyPr>
            <a:normAutofit/>
          </a:bodyPr>
          <a:lstStyle/>
          <a:p>
            <a:r>
              <a:rPr lang="sl-SI" b="1" dirty="0" smtClean="0"/>
              <a:t>Namen: </a:t>
            </a:r>
            <a:r>
              <a:rPr lang="sl-SI" b="1" dirty="0"/>
              <a:t>O</a:t>
            </a:r>
            <a:r>
              <a:rPr lang="sl-SI" b="1" dirty="0" smtClean="0"/>
              <a:t>pravljanje prakse</a:t>
            </a:r>
          </a:p>
          <a:p>
            <a:endParaRPr lang="sl-SI" b="1" dirty="0" smtClean="0"/>
          </a:p>
          <a:p>
            <a:r>
              <a:rPr lang="sl-SI" b="1" dirty="0" smtClean="0"/>
              <a:t>Tema: Izdelava vozila e-</a:t>
            </a:r>
            <a:r>
              <a:rPr lang="sl-SI" b="1" dirty="0" err="1" smtClean="0"/>
              <a:t>buggy</a:t>
            </a:r>
            <a:endParaRPr lang="sl-SI" b="1" dirty="0" smtClean="0"/>
          </a:p>
          <a:p>
            <a:r>
              <a:rPr lang="sl-SI" dirty="0" smtClean="0">
                <a:solidFill>
                  <a:schemeClr val="accent1">
                    <a:lumMod val="75000"/>
                  </a:schemeClr>
                </a:solidFill>
              </a:rPr>
              <a:t>in </a:t>
            </a:r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uporaba alternativnih virov energije na področju avtomobilske tehnike </a:t>
            </a:r>
            <a:r>
              <a:rPr lang="sl-SI" dirty="0" smtClean="0">
                <a:solidFill>
                  <a:schemeClr val="accent1">
                    <a:lumMod val="75000"/>
                  </a:schemeClr>
                </a:solidFill>
              </a:rPr>
              <a:t>ter </a:t>
            </a:r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osvajanje različnih postopkov </a:t>
            </a:r>
            <a:r>
              <a:rPr lang="sl-SI" dirty="0" smtClean="0">
                <a:solidFill>
                  <a:schemeClr val="accent1">
                    <a:lumMod val="75000"/>
                  </a:schemeClr>
                </a:solidFill>
              </a:rPr>
              <a:t>obdelave kovin</a:t>
            </a:r>
            <a:endParaRPr lang="sl-SI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9198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29208" y="188640"/>
            <a:ext cx="8229600" cy="864096"/>
          </a:xfrm>
        </p:spPr>
        <p:txBody>
          <a:bodyPr>
            <a:normAutofit/>
          </a:bodyPr>
          <a:lstStyle/>
          <a:p>
            <a:r>
              <a:rPr lang="sl-SI" sz="2800" b="1" dirty="0" smtClean="0">
                <a:solidFill>
                  <a:srgbClr val="0070C0"/>
                </a:solidFill>
              </a:rPr>
              <a:t>DVO DNEVNA EKSKURZIJA </a:t>
            </a:r>
            <a:endParaRPr lang="sl-SI" sz="2800" b="1" dirty="0">
              <a:solidFill>
                <a:srgbClr val="0070C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256584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sl-SI" sz="2400" dirty="0">
                <a:solidFill>
                  <a:srgbClr val="4F81BD">
                    <a:lumMod val="75000"/>
                  </a:srgbClr>
                </a:solidFill>
              </a:rPr>
              <a:t/>
            </a:r>
            <a:br>
              <a:rPr lang="sl-SI" sz="2400" dirty="0">
                <a:solidFill>
                  <a:srgbClr val="4F81BD">
                    <a:lumMod val="75000"/>
                  </a:srgbClr>
                </a:solidFill>
              </a:rPr>
            </a:br>
            <a:r>
              <a:rPr lang="sl-SI" sz="3600" dirty="0">
                <a:solidFill>
                  <a:srgbClr val="0070C0"/>
                </a:solidFill>
              </a:rPr>
              <a:t/>
            </a:r>
            <a:br>
              <a:rPr lang="sl-SI" sz="3600" dirty="0">
                <a:solidFill>
                  <a:srgbClr val="0070C0"/>
                </a:solidFill>
              </a:rPr>
            </a:br>
            <a:endParaRPr lang="sl-SI" dirty="0">
              <a:solidFill>
                <a:srgbClr val="0070C0"/>
              </a:solidFill>
            </a:endParaRPr>
          </a:p>
        </p:txBody>
      </p:sp>
      <p:pic>
        <p:nvPicPr>
          <p:cNvPr id="8" name="Picture 2" descr="F:\LEIPZIG slike Lučka\6. in 7. Berlin\DSC_0946 - Kopij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600" y="1025352"/>
            <a:ext cx="7272808" cy="54546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6422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:\LEIPZIG slike Lučka\6. in 7. Berlin\DSC_095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" r="-8640"/>
          <a:stretch/>
        </p:blipFill>
        <p:spPr bwMode="auto">
          <a:xfrm>
            <a:off x="35496" y="3560484"/>
            <a:ext cx="4800768" cy="321248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:\LEIPZIG slike Lučka\6. in 7. Berlin\IMG_09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745" y="0"/>
            <a:ext cx="4734071" cy="354727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F:\LEIPZIG slike Lučka\6. in 7. Berlin\DSC_09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933" y="3645024"/>
            <a:ext cx="4626283" cy="309634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618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2310" y="2017132"/>
            <a:ext cx="4912602" cy="3991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9910" y="2169532"/>
            <a:ext cx="4912602" cy="3991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grada vsebin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48" y="271500"/>
            <a:ext cx="4236883" cy="3517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84969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09482"/>
            <a:ext cx="4896543" cy="3391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65990" y="1574709"/>
            <a:ext cx="5327915" cy="3995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67944" y="3509628"/>
            <a:ext cx="4896544" cy="3348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6869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08012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sl-SI" sz="2800" b="1" dirty="0" smtClean="0">
                <a:solidFill>
                  <a:srgbClr val="0070C0"/>
                </a:solidFill>
              </a:rPr>
              <a:t/>
            </a:r>
            <a:br>
              <a:rPr lang="sl-SI" sz="2800" b="1" dirty="0" smtClean="0">
                <a:solidFill>
                  <a:srgbClr val="0070C0"/>
                </a:solidFill>
              </a:rPr>
            </a:br>
            <a:r>
              <a:rPr lang="sl-SI" sz="2800" b="1" dirty="0" smtClean="0">
                <a:solidFill>
                  <a:srgbClr val="0070C0"/>
                </a:solidFill>
              </a:rPr>
              <a:t>PRAKSA </a:t>
            </a:r>
            <a:r>
              <a:rPr lang="sl-SI" sz="2800" b="1" dirty="0">
                <a:solidFill>
                  <a:srgbClr val="0070C0"/>
                </a:solidFill>
              </a:rPr>
              <a:t> </a:t>
            </a:r>
            <a:r>
              <a:rPr lang="sl-SI" sz="2800" b="1" dirty="0" smtClean="0">
                <a:solidFill>
                  <a:srgbClr val="0070C0"/>
                </a:solidFill>
              </a:rPr>
              <a:t> </a:t>
            </a:r>
            <a:r>
              <a:rPr lang="sl-SI" sz="2400" b="1" dirty="0" smtClean="0">
                <a:solidFill>
                  <a:srgbClr val="005EA4"/>
                </a:solidFill>
              </a:rPr>
              <a:t>2</a:t>
            </a:r>
            <a:r>
              <a:rPr lang="sl-SI" sz="2400" b="1" dirty="0" smtClean="0">
                <a:solidFill>
                  <a:srgbClr val="005EA4"/>
                </a:solidFill>
              </a:rPr>
              <a:t>. </a:t>
            </a:r>
            <a:r>
              <a:rPr lang="sl-SI" sz="2400" b="1" dirty="0">
                <a:solidFill>
                  <a:srgbClr val="005EA4"/>
                </a:solidFill>
              </a:rPr>
              <a:t>teden</a:t>
            </a:r>
            <a:br>
              <a:rPr lang="sl-SI" sz="2400" b="1" dirty="0">
                <a:solidFill>
                  <a:srgbClr val="005EA4"/>
                </a:solidFill>
              </a:rPr>
            </a:br>
            <a:endParaRPr lang="sl-SI" sz="2800" b="1" dirty="0">
              <a:solidFill>
                <a:srgbClr val="005EA4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7544" y="2276872"/>
            <a:ext cx="8219256" cy="3312368"/>
          </a:xfrm>
        </p:spPr>
        <p:txBody>
          <a:bodyPr>
            <a:normAutofit/>
          </a:bodyPr>
          <a:lstStyle/>
          <a:p>
            <a:pPr lvl="0" algn="ctr"/>
            <a:r>
              <a:rPr lang="sl-SI" sz="2400" dirty="0">
                <a:solidFill>
                  <a:srgbClr val="0070C0"/>
                </a:solidFill>
                <a:ea typeface="+mj-ea"/>
                <a:cs typeface="+mj-cs"/>
              </a:rPr>
              <a:t>montaža karoserije, sedeža, zavor in svetlobnih </a:t>
            </a:r>
            <a:r>
              <a:rPr lang="sl-SI" sz="2400" dirty="0" smtClean="0">
                <a:solidFill>
                  <a:srgbClr val="0070C0"/>
                </a:solidFill>
                <a:ea typeface="+mj-ea"/>
                <a:cs typeface="+mj-cs"/>
              </a:rPr>
              <a:t>teles</a:t>
            </a:r>
            <a:r>
              <a:rPr lang="sl-SI" sz="2800" dirty="0" smtClean="0">
                <a:solidFill>
                  <a:srgbClr val="0070C0"/>
                </a:solidFill>
                <a:ea typeface="+mj-ea"/>
                <a:cs typeface="+mj-cs"/>
              </a:rPr>
              <a:t> </a:t>
            </a:r>
            <a:endParaRPr lang="sl-SI" sz="2400" dirty="0">
              <a:solidFill>
                <a:srgbClr val="005EA4"/>
              </a:solidFill>
            </a:endParaRPr>
          </a:p>
          <a:p>
            <a:pPr lvl="0" algn="ctr"/>
            <a:r>
              <a:rPr lang="sl-SI" sz="2400" dirty="0">
                <a:solidFill>
                  <a:srgbClr val="0070C0"/>
                </a:solidFill>
              </a:rPr>
              <a:t>napeljava kablov in nastavitev </a:t>
            </a:r>
            <a:r>
              <a:rPr lang="sl-SI" sz="2400" dirty="0" smtClean="0">
                <a:solidFill>
                  <a:srgbClr val="0070C0"/>
                </a:solidFill>
              </a:rPr>
              <a:t>krmiljenja</a:t>
            </a:r>
          </a:p>
          <a:p>
            <a:pPr lvl="0" algn="ctr"/>
            <a:r>
              <a:rPr lang="sl-SI" sz="2400" dirty="0" smtClean="0">
                <a:solidFill>
                  <a:srgbClr val="0070C0"/>
                </a:solidFill>
              </a:rPr>
              <a:t>povezava </a:t>
            </a:r>
            <a:r>
              <a:rPr lang="sl-SI" sz="2400" dirty="0">
                <a:solidFill>
                  <a:srgbClr val="0070C0"/>
                </a:solidFill>
              </a:rPr>
              <a:t>elektronskega krmilnega </a:t>
            </a:r>
            <a:r>
              <a:rPr lang="sl-SI" sz="2400" dirty="0" smtClean="0">
                <a:solidFill>
                  <a:srgbClr val="0070C0"/>
                </a:solidFill>
              </a:rPr>
              <a:t>sistema</a:t>
            </a:r>
            <a:endParaRPr lang="sl-SI" sz="2400" dirty="0">
              <a:solidFill>
                <a:srgbClr val="0070C0"/>
              </a:solidFill>
            </a:endParaRPr>
          </a:p>
          <a:p>
            <a:pPr lvl="0" algn="ctr"/>
            <a:r>
              <a:rPr lang="sl-SI" sz="2400" dirty="0" smtClean="0">
                <a:solidFill>
                  <a:srgbClr val="0070C0"/>
                </a:solidFill>
              </a:rPr>
              <a:t>preizkus </a:t>
            </a:r>
            <a:r>
              <a:rPr lang="sl-SI" sz="2400" dirty="0">
                <a:solidFill>
                  <a:srgbClr val="0070C0"/>
                </a:solidFill>
              </a:rPr>
              <a:t>delovanja elektronike </a:t>
            </a:r>
            <a:r>
              <a:rPr lang="sl-SI" sz="2400" dirty="0" smtClean="0">
                <a:solidFill>
                  <a:srgbClr val="0070C0"/>
                </a:solidFill>
              </a:rPr>
              <a:t>vozila</a:t>
            </a:r>
          </a:p>
          <a:p>
            <a:pPr lvl="0" algn="ctr"/>
            <a:r>
              <a:rPr lang="sl-SI" sz="2400" dirty="0" smtClean="0">
                <a:solidFill>
                  <a:srgbClr val="0070C0"/>
                </a:solidFill>
              </a:rPr>
              <a:t> </a:t>
            </a:r>
            <a:r>
              <a:rPr lang="sl-SI" sz="2400" dirty="0">
                <a:solidFill>
                  <a:srgbClr val="0070C0"/>
                </a:solidFill>
              </a:rPr>
              <a:t>testna vožnja</a:t>
            </a:r>
            <a:br>
              <a:rPr lang="sl-SI" sz="2400" dirty="0">
                <a:solidFill>
                  <a:srgbClr val="0070C0"/>
                </a:solidFill>
              </a:rPr>
            </a:br>
            <a:endParaRPr lang="sl-SI" sz="2400" dirty="0" smtClean="0">
              <a:solidFill>
                <a:srgbClr val="005E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1603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6832"/>
            <a:ext cx="4860032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grada vseb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6125" y="338571"/>
            <a:ext cx="4332312" cy="3888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3711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48880"/>
            <a:ext cx="4283967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grada vseb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27480" y="461153"/>
            <a:ext cx="4433455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23545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Ograda vseb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20072" y="0"/>
            <a:ext cx="3923928" cy="3320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749" y="3501008"/>
            <a:ext cx="5057287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860032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74791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600" b="1" dirty="0" smtClean="0">
                <a:solidFill>
                  <a:schemeClr val="accent1"/>
                </a:solidFill>
              </a:rPr>
              <a:t>Podelitev spričeval in certifikata </a:t>
            </a:r>
            <a:r>
              <a:rPr lang="sl-SI" sz="3600" b="1" dirty="0" smtClean="0">
                <a:solidFill>
                  <a:schemeClr val="accent1"/>
                </a:solidFill>
              </a:rPr>
              <a:t/>
            </a:r>
            <a:br>
              <a:rPr lang="sl-SI" sz="3600" b="1" dirty="0" smtClean="0">
                <a:solidFill>
                  <a:schemeClr val="accent1"/>
                </a:solidFill>
              </a:rPr>
            </a:br>
            <a:r>
              <a:rPr lang="sl-SI" sz="3600" b="1" dirty="0" err="1" smtClean="0">
                <a:solidFill>
                  <a:schemeClr val="accent1"/>
                </a:solidFill>
              </a:rPr>
              <a:t>Europass</a:t>
            </a:r>
            <a:r>
              <a:rPr lang="sl-SI" sz="3600" b="1" dirty="0" smtClean="0">
                <a:solidFill>
                  <a:schemeClr val="accent1"/>
                </a:solidFill>
              </a:rPr>
              <a:t> </a:t>
            </a:r>
            <a:r>
              <a:rPr lang="sl-SI" sz="3600" b="1" dirty="0" smtClean="0">
                <a:solidFill>
                  <a:schemeClr val="accent1"/>
                </a:solidFill>
              </a:rPr>
              <a:t>Mobility</a:t>
            </a:r>
            <a:endParaRPr lang="sl-SI" sz="3600" b="1" dirty="0">
              <a:solidFill>
                <a:schemeClr val="accent1"/>
              </a:solidFill>
            </a:endParaRPr>
          </a:p>
        </p:txBody>
      </p:sp>
      <p:pic>
        <p:nvPicPr>
          <p:cNvPr id="6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772816"/>
            <a:ext cx="5472608" cy="410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346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LEIPZIG slike Lučka\13., 14. dan-zaklj. dela test\IMG_11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6735"/>
            <a:ext cx="2850041" cy="380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F:\LEIPZIG slike Lučka\13., 14. dan-zaklj. dela test\IMG_11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53035"/>
            <a:ext cx="2651642" cy="353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LEIPZIG slike Lučka\13., 14. dan-zaklj. dela test\IMG_117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506" y="2708920"/>
            <a:ext cx="2966711" cy="395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62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539552" y="548680"/>
            <a:ext cx="7992888" cy="5760640"/>
          </a:xfrm>
        </p:spPr>
        <p:txBody>
          <a:bodyPr>
            <a:normAutofit lnSpcReduction="10000"/>
          </a:bodyPr>
          <a:lstStyle/>
          <a:p>
            <a:r>
              <a:rPr lang="sl-SI" b="1" dirty="0" smtClean="0"/>
              <a:t>CILJI mobilnosti</a:t>
            </a:r>
          </a:p>
          <a:p>
            <a:endParaRPr lang="sl-SI" b="1" dirty="0" smtClean="0"/>
          </a:p>
          <a:p>
            <a:pPr marL="457200" lvl="0" indent="-457200">
              <a:buClr>
                <a:srgbClr val="F14124">
                  <a:lumMod val="75000"/>
                </a:srgb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sl-SI" sz="2800" dirty="0" smtClean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Razvijanje </a:t>
            </a:r>
            <a:r>
              <a:rPr lang="sl-SI" sz="2800" dirty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poklicnih kompetenc v mednarodnem okolju</a:t>
            </a:r>
          </a:p>
          <a:p>
            <a:pPr>
              <a:buClr>
                <a:srgbClr val="F14124">
                  <a:lumMod val="75000"/>
                </a:srgb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sl-SI" sz="2800" dirty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Izboljšanje znanja tujega jezika</a:t>
            </a:r>
          </a:p>
          <a:p>
            <a:pPr lvl="0">
              <a:buClr>
                <a:srgbClr val="F14124">
                  <a:lumMod val="75000"/>
                </a:srgb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sl-SI" sz="2800" dirty="0" smtClean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Spodbujanje socialnih kompetenc</a:t>
            </a:r>
            <a:endParaRPr lang="sl-SI" sz="2800" dirty="0">
              <a:solidFill>
                <a:schemeClr val="accent1">
                  <a:lumMod val="75000"/>
                </a:schemeClr>
              </a:solidFill>
              <a:latin typeface="Trebuchet MS"/>
            </a:endParaRPr>
          </a:p>
          <a:p>
            <a:pPr lvl="0">
              <a:buClr>
                <a:srgbClr val="F14124">
                  <a:lumMod val="75000"/>
                </a:srgb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sl-SI" sz="2800" dirty="0" smtClean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Pridobiti </a:t>
            </a:r>
            <a:r>
              <a:rPr lang="sl-SI" sz="2800" dirty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i</a:t>
            </a:r>
            <a:r>
              <a:rPr lang="sl-SI" sz="2800" dirty="0" smtClean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zkušnjo </a:t>
            </a:r>
            <a:r>
              <a:rPr lang="sl-SI" sz="2800" dirty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kako znanje narediti uporabno</a:t>
            </a:r>
          </a:p>
          <a:p>
            <a:pPr lvl="0">
              <a:buClr>
                <a:srgbClr val="F14124">
                  <a:lumMod val="75000"/>
                </a:srgb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sl-SI" sz="2800" dirty="0" smtClean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Motiviranost</a:t>
            </a:r>
            <a:endParaRPr lang="sl-SI" sz="2800" dirty="0">
              <a:solidFill>
                <a:schemeClr val="accent1">
                  <a:lumMod val="75000"/>
                </a:schemeClr>
              </a:solidFill>
              <a:latin typeface="Trebuchet MS"/>
            </a:endParaRPr>
          </a:p>
          <a:p>
            <a:pPr lvl="0">
              <a:buClr>
                <a:srgbClr val="F14124">
                  <a:lumMod val="75000"/>
                </a:srgb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sl-SI" sz="2800" dirty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Samostojnost in </a:t>
            </a:r>
            <a:r>
              <a:rPr lang="sl-SI" sz="2800" dirty="0" smtClean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samozavest</a:t>
            </a:r>
          </a:p>
          <a:p>
            <a:pPr lvl="0">
              <a:buClr>
                <a:srgbClr val="F14124">
                  <a:lumMod val="75000"/>
                </a:srgb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sl-SI" sz="2800" dirty="0" smtClean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Lažje vključevanje v evropski trg dela</a:t>
            </a:r>
          </a:p>
          <a:p>
            <a:pPr lvl="0">
              <a:buClr>
                <a:srgbClr val="F14124">
                  <a:lumMod val="75000"/>
                </a:srgbClr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sl-SI" sz="2800" dirty="0" smtClean="0">
                <a:solidFill>
                  <a:schemeClr val="accent1">
                    <a:lumMod val="75000"/>
                  </a:schemeClr>
                </a:solidFill>
                <a:latin typeface="Trebuchet MS"/>
              </a:rPr>
              <a:t>Širjenje obzorij…</a:t>
            </a:r>
            <a:endParaRPr lang="sl-SI" sz="2800" dirty="0">
              <a:solidFill>
                <a:schemeClr val="accent1">
                  <a:lumMod val="75000"/>
                </a:schemeClr>
              </a:solidFill>
              <a:latin typeface="Trebuchet MS"/>
            </a:endParaRP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281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sl-SI" sz="2800" b="1" dirty="0" smtClean="0">
                <a:solidFill>
                  <a:srgbClr val="0070C0"/>
                </a:solidFill>
              </a:rPr>
              <a:t>EVALVACIJA  </a:t>
            </a:r>
            <a:r>
              <a:rPr lang="sl-SI" sz="2800" b="1" dirty="0" smtClean="0">
                <a:solidFill>
                  <a:srgbClr val="0070C0"/>
                </a:solidFill>
              </a:rPr>
              <a:t> </a:t>
            </a:r>
            <a:endParaRPr lang="sl-SI" sz="2800" b="1" dirty="0">
              <a:solidFill>
                <a:srgbClr val="0070C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845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sz="2800" b="1" dirty="0" smtClean="0">
                <a:solidFill>
                  <a:srgbClr val="0070C0"/>
                </a:solidFill>
              </a:rPr>
              <a:t>   </a:t>
            </a:r>
          </a:p>
          <a:p>
            <a:r>
              <a:rPr lang="sl-SI" sz="2000" dirty="0">
                <a:solidFill>
                  <a:srgbClr val="0070C0"/>
                </a:solidFill>
              </a:rPr>
              <a:t>dobili potrditev, da obvladajo nemški/ang jezik</a:t>
            </a:r>
          </a:p>
          <a:p>
            <a:r>
              <a:rPr lang="sl-SI" sz="2000" dirty="0">
                <a:solidFill>
                  <a:srgbClr val="0070C0"/>
                </a:solidFill>
              </a:rPr>
              <a:t>potrditev, da so se pravilno  odločili o izbiri programa</a:t>
            </a:r>
          </a:p>
          <a:p>
            <a:r>
              <a:rPr lang="sl-SI" sz="2000" dirty="0">
                <a:solidFill>
                  <a:srgbClr val="0070C0"/>
                </a:solidFill>
              </a:rPr>
              <a:t>n</a:t>
            </a:r>
            <a:r>
              <a:rPr lang="sl-SI" sz="2000" dirty="0" smtClean="0">
                <a:solidFill>
                  <a:srgbClr val="0070C0"/>
                </a:solidFill>
              </a:rPr>
              <a:t>ova znanja </a:t>
            </a:r>
            <a:endParaRPr lang="sl-SI" sz="2000" dirty="0">
              <a:solidFill>
                <a:srgbClr val="0070C0"/>
              </a:solidFill>
            </a:endParaRPr>
          </a:p>
          <a:p>
            <a:r>
              <a:rPr lang="sl-SI" sz="2000" dirty="0">
                <a:solidFill>
                  <a:srgbClr val="0070C0"/>
                </a:solidFill>
              </a:rPr>
              <a:t>p</a:t>
            </a:r>
            <a:r>
              <a:rPr lang="sl-SI" sz="2000" dirty="0" smtClean="0">
                <a:solidFill>
                  <a:srgbClr val="0070C0"/>
                </a:solidFill>
              </a:rPr>
              <a:t>očuti </a:t>
            </a:r>
            <a:r>
              <a:rPr lang="sl-SI" sz="2000" dirty="0" smtClean="0">
                <a:solidFill>
                  <a:srgbClr val="0070C0"/>
                </a:solidFill>
              </a:rPr>
              <a:t>se bolj </a:t>
            </a:r>
            <a:r>
              <a:rPr lang="sl-SI" sz="2000" dirty="0" smtClean="0">
                <a:solidFill>
                  <a:srgbClr val="0070C0"/>
                </a:solidFill>
              </a:rPr>
              <a:t>samozavestno</a:t>
            </a:r>
          </a:p>
          <a:p>
            <a:r>
              <a:rPr lang="sl-SI" sz="2000" dirty="0">
                <a:solidFill>
                  <a:srgbClr val="0070C0"/>
                </a:solidFill>
              </a:rPr>
              <a:t>b</a:t>
            </a:r>
            <a:r>
              <a:rPr lang="sl-SI" sz="2000" dirty="0" smtClean="0">
                <a:solidFill>
                  <a:srgbClr val="0070C0"/>
                </a:solidFill>
              </a:rPr>
              <a:t>olje razume </a:t>
            </a:r>
            <a:r>
              <a:rPr lang="sl-SI" sz="2000" dirty="0" smtClean="0">
                <a:solidFill>
                  <a:srgbClr val="0070C0"/>
                </a:solidFill>
              </a:rPr>
              <a:t>ljudi v drugi </a:t>
            </a:r>
            <a:r>
              <a:rPr lang="sl-SI" sz="2000" dirty="0" smtClean="0">
                <a:solidFill>
                  <a:srgbClr val="0070C0"/>
                </a:solidFill>
              </a:rPr>
              <a:t>državi</a:t>
            </a:r>
          </a:p>
          <a:p>
            <a:r>
              <a:rPr lang="sl-SI" sz="2000" dirty="0">
                <a:solidFill>
                  <a:srgbClr val="0070C0"/>
                </a:solidFill>
              </a:rPr>
              <a:t>b</a:t>
            </a:r>
            <a:r>
              <a:rPr lang="sl-SI" sz="2000" dirty="0" smtClean="0">
                <a:solidFill>
                  <a:srgbClr val="0070C0"/>
                </a:solidFill>
              </a:rPr>
              <a:t>olj </a:t>
            </a:r>
            <a:r>
              <a:rPr lang="sl-SI" sz="2000" dirty="0" smtClean="0">
                <a:solidFill>
                  <a:srgbClr val="0070C0"/>
                </a:solidFill>
              </a:rPr>
              <a:t>se </a:t>
            </a:r>
            <a:r>
              <a:rPr lang="sl-SI" sz="2000" dirty="0" smtClean="0">
                <a:solidFill>
                  <a:srgbClr val="0070C0"/>
                </a:solidFill>
              </a:rPr>
              <a:t>zanima </a:t>
            </a:r>
            <a:r>
              <a:rPr lang="sl-SI" sz="2000" dirty="0" smtClean="0">
                <a:solidFill>
                  <a:srgbClr val="0070C0"/>
                </a:solidFill>
              </a:rPr>
              <a:t>za študij/usposabljanje kot </a:t>
            </a:r>
            <a:r>
              <a:rPr lang="sl-SI" sz="2000" dirty="0" smtClean="0">
                <a:solidFill>
                  <a:srgbClr val="0070C0"/>
                </a:solidFill>
              </a:rPr>
              <a:t>prej</a:t>
            </a:r>
          </a:p>
          <a:p>
            <a:r>
              <a:rPr lang="sl-SI" sz="2000" dirty="0" smtClean="0">
                <a:solidFill>
                  <a:srgbClr val="0070C0"/>
                </a:solidFill>
              </a:rPr>
              <a:t>mobilnost  kot motivacija za  nadaljnje šolanje</a:t>
            </a:r>
          </a:p>
          <a:p>
            <a:r>
              <a:rPr lang="sl-SI" sz="2000" dirty="0" smtClean="0">
                <a:solidFill>
                  <a:srgbClr val="0070C0"/>
                </a:solidFill>
              </a:rPr>
              <a:t>mobilnost  </a:t>
            </a:r>
            <a:r>
              <a:rPr lang="sl-SI" sz="2000" dirty="0" smtClean="0">
                <a:solidFill>
                  <a:srgbClr val="0070C0"/>
                </a:solidFill>
              </a:rPr>
              <a:t>v tujini </a:t>
            </a:r>
            <a:r>
              <a:rPr lang="sl-SI" sz="2000" dirty="0" smtClean="0">
                <a:solidFill>
                  <a:srgbClr val="0070C0"/>
                </a:solidFill>
              </a:rPr>
              <a:t>kot referenca </a:t>
            </a:r>
            <a:r>
              <a:rPr lang="sl-SI" sz="2000" dirty="0" smtClean="0">
                <a:solidFill>
                  <a:srgbClr val="0070C0"/>
                </a:solidFill>
              </a:rPr>
              <a:t> </a:t>
            </a:r>
            <a:r>
              <a:rPr lang="sl-SI" sz="2000" dirty="0" smtClean="0">
                <a:solidFill>
                  <a:srgbClr val="0070C0"/>
                </a:solidFill>
              </a:rPr>
              <a:t>pri iskanju </a:t>
            </a:r>
            <a:r>
              <a:rPr lang="sl-SI" sz="2000" dirty="0" smtClean="0">
                <a:solidFill>
                  <a:srgbClr val="0070C0"/>
                </a:solidFill>
              </a:rPr>
              <a:t>službe</a:t>
            </a:r>
          </a:p>
          <a:p>
            <a:r>
              <a:rPr lang="sl-SI" sz="2000" dirty="0">
                <a:solidFill>
                  <a:srgbClr val="0070C0"/>
                </a:solidFill>
              </a:rPr>
              <a:t>s</a:t>
            </a:r>
            <a:r>
              <a:rPr lang="sl-SI" sz="2000" dirty="0" smtClean="0">
                <a:solidFill>
                  <a:srgbClr val="0070C0"/>
                </a:solidFill>
              </a:rPr>
              <a:t>plošno </a:t>
            </a:r>
            <a:r>
              <a:rPr lang="sl-SI" sz="2000" dirty="0" smtClean="0">
                <a:solidFill>
                  <a:srgbClr val="0070C0"/>
                </a:solidFill>
              </a:rPr>
              <a:t>zadovoljstvo z </a:t>
            </a:r>
            <a:r>
              <a:rPr lang="sl-SI" sz="2000" dirty="0" smtClean="0">
                <a:solidFill>
                  <a:srgbClr val="0070C0"/>
                </a:solidFill>
              </a:rPr>
              <a:t>dosežki mobilnosti</a:t>
            </a:r>
          </a:p>
          <a:p>
            <a:r>
              <a:rPr lang="sl-SI" sz="2000" dirty="0">
                <a:solidFill>
                  <a:srgbClr val="0070C0"/>
                </a:solidFill>
              </a:rPr>
              <a:t>s</a:t>
            </a:r>
            <a:r>
              <a:rPr lang="sl-SI" sz="2000" dirty="0" smtClean="0">
                <a:solidFill>
                  <a:srgbClr val="0070C0"/>
                </a:solidFill>
              </a:rPr>
              <a:t> </a:t>
            </a:r>
            <a:r>
              <a:rPr lang="sl-SI" sz="2000" dirty="0" smtClean="0">
                <a:solidFill>
                  <a:srgbClr val="0070C0"/>
                </a:solidFill>
              </a:rPr>
              <a:t>pridobljenimi dokumenti </a:t>
            </a:r>
            <a:r>
              <a:rPr lang="sl-SI" sz="2000" dirty="0" smtClean="0">
                <a:solidFill>
                  <a:srgbClr val="0070C0"/>
                </a:solidFill>
              </a:rPr>
              <a:t> </a:t>
            </a:r>
            <a:r>
              <a:rPr lang="sl-SI" sz="2000" dirty="0" smtClean="0">
                <a:solidFill>
                  <a:srgbClr val="0070C0"/>
                </a:solidFill>
              </a:rPr>
              <a:t>večje možnosti za </a:t>
            </a:r>
            <a:r>
              <a:rPr lang="sl-SI" sz="2000" dirty="0" smtClean="0">
                <a:solidFill>
                  <a:srgbClr val="0070C0"/>
                </a:solidFill>
              </a:rPr>
              <a:t>zaposlitev</a:t>
            </a:r>
          </a:p>
          <a:p>
            <a:pPr marL="0" indent="0">
              <a:buNone/>
            </a:pPr>
            <a:endParaRPr lang="sl-SI" sz="2000" dirty="0" smtClean="0">
              <a:solidFill>
                <a:srgbClr val="0070C0"/>
              </a:solidFill>
            </a:endParaRPr>
          </a:p>
          <a:p>
            <a:r>
              <a:rPr lang="sl-SI" sz="2000" dirty="0" smtClean="0">
                <a:solidFill>
                  <a:srgbClr val="0070C0"/>
                </a:solidFill>
              </a:rPr>
              <a:t>V </a:t>
            </a:r>
            <a:r>
              <a:rPr lang="sl-SI" sz="2000" dirty="0" smtClean="0">
                <a:solidFill>
                  <a:srgbClr val="0070C0"/>
                </a:solidFill>
              </a:rPr>
              <a:t>celoti zadovoljni z organizacijo bivanja, ureditvijo prevoza, z informacijami in podporo, s pomočjo, ki so jo prejeli glede praktičnih zadev med usposabljanjem, z organizacijo pošiljateljico in prejemnico…</a:t>
            </a:r>
          </a:p>
          <a:p>
            <a:pPr marL="0" indent="0">
              <a:buNone/>
            </a:pPr>
            <a:endParaRPr lang="sl-SI" sz="28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sl-SI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8482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b="1" dirty="0" smtClean="0">
                <a:solidFill>
                  <a:srgbClr val="005EA4"/>
                </a:solidFill>
              </a:rPr>
              <a:t>UČNI IZIDI</a:t>
            </a:r>
            <a:endParaRPr lang="sl-SI" sz="3200" b="1" dirty="0">
              <a:solidFill>
                <a:srgbClr val="005EA4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600" dirty="0" smtClean="0">
                <a:solidFill>
                  <a:srgbClr val="005EA4"/>
                </a:solidFill>
              </a:rPr>
              <a:t>vsakodnevno poročilo v tujem jeziku</a:t>
            </a:r>
          </a:p>
          <a:p>
            <a:r>
              <a:rPr lang="sl-SI" sz="2600" dirty="0">
                <a:solidFill>
                  <a:srgbClr val="005EA4"/>
                </a:solidFill>
              </a:rPr>
              <a:t>o</a:t>
            </a:r>
            <a:r>
              <a:rPr lang="sl-SI" sz="2600" dirty="0" smtClean="0">
                <a:solidFill>
                  <a:srgbClr val="005EA4"/>
                </a:solidFill>
              </a:rPr>
              <a:t>cenjen spis v tujem jeziku</a:t>
            </a:r>
          </a:p>
          <a:p>
            <a:r>
              <a:rPr lang="sl-SI" sz="2600" dirty="0">
                <a:solidFill>
                  <a:srgbClr val="005EA4"/>
                </a:solidFill>
              </a:rPr>
              <a:t>o</a:t>
            </a:r>
            <a:r>
              <a:rPr lang="sl-SI" sz="2600" dirty="0" smtClean="0">
                <a:solidFill>
                  <a:srgbClr val="005EA4"/>
                </a:solidFill>
              </a:rPr>
              <a:t>cenjena izdelava </a:t>
            </a:r>
            <a:r>
              <a:rPr lang="sl-SI" sz="2600" dirty="0" err="1" smtClean="0">
                <a:solidFill>
                  <a:srgbClr val="005EA4"/>
                </a:solidFill>
              </a:rPr>
              <a:t>ppt</a:t>
            </a:r>
            <a:r>
              <a:rPr lang="sl-SI" sz="2600" dirty="0" smtClean="0">
                <a:solidFill>
                  <a:srgbClr val="005EA4"/>
                </a:solidFill>
              </a:rPr>
              <a:t> predstavitev</a:t>
            </a:r>
          </a:p>
          <a:p>
            <a:r>
              <a:rPr lang="sl-SI" sz="2600" dirty="0" smtClean="0">
                <a:solidFill>
                  <a:srgbClr val="005EA4"/>
                </a:solidFill>
              </a:rPr>
              <a:t>izdelava filma</a:t>
            </a:r>
          </a:p>
          <a:p>
            <a:r>
              <a:rPr lang="sl-SI" sz="2600" dirty="0" smtClean="0">
                <a:solidFill>
                  <a:srgbClr val="005EA4"/>
                </a:solidFill>
              </a:rPr>
              <a:t>dve predstavitvi dijakom naše šole</a:t>
            </a:r>
          </a:p>
          <a:p>
            <a:r>
              <a:rPr lang="sl-SI" sz="2600" dirty="0" smtClean="0">
                <a:solidFill>
                  <a:srgbClr val="005EA4"/>
                </a:solidFill>
              </a:rPr>
              <a:t>izkušnja nastopanja</a:t>
            </a:r>
          </a:p>
          <a:p>
            <a:pPr marL="0" indent="0">
              <a:buNone/>
            </a:pPr>
            <a:endParaRPr lang="sl-SI" sz="2600" dirty="0" smtClean="0">
              <a:solidFill>
                <a:srgbClr val="005EA4"/>
              </a:solidFill>
            </a:endParaRPr>
          </a:p>
          <a:p>
            <a:r>
              <a:rPr lang="sl-SI" sz="2600" dirty="0">
                <a:solidFill>
                  <a:srgbClr val="0070C0"/>
                </a:solidFill>
              </a:rPr>
              <a:t>s</a:t>
            </a:r>
            <a:r>
              <a:rPr lang="sl-SI" sz="2600" dirty="0" smtClean="0">
                <a:solidFill>
                  <a:srgbClr val="0070C0"/>
                </a:solidFill>
              </a:rPr>
              <a:t>labša </a:t>
            </a:r>
            <a:r>
              <a:rPr lang="sl-SI" sz="2600" dirty="0">
                <a:solidFill>
                  <a:srgbClr val="0070C0"/>
                </a:solidFill>
              </a:rPr>
              <a:t>realizacija dijakov/pasivnost</a:t>
            </a:r>
          </a:p>
          <a:p>
            <a:r>
              <a:rPr lang="sl-SI" sz="2600" dirty="0">
                <a:solidFill>
                  <a:srgbClr val="0070C0"/>
                </a:solidFill>
              </a:rPr>
              <a:t>p</a:t>
            </a:r>
            <a:r>
              <a:rPr lang="sl-SI" sz="2600" dirty="0" smtClean="0">
                <a:solidFill>
                  <a:srgbClr val="0070C0"/>
                </a:solidFill>
              </a:rPr>
              <a:t>otrebno </a:t>
            </a:r>
            <a:r>
              <a:rPr lang="sl-SI" sz="2600" dirty="0">
                <a:solidFill>
                  <a:srgbClr val="0070C0"/>
                </a:solidFill>
              </a:rPr>
              <a:t>ogromno </a:t>
            </a:r>
            <a:r>
              <a:rPr lang="sl-SI" sz="2600" dirty="0" smtClean="0">
                <a:solidFill>
                  <a:srgbClr val="0070C0"/>
                </a:solidFill>
              </a:rPr>
              <a:t>vodenja, usmerjanja…</a:t>
            </a:r>
            <a:endParaRPr lang="sl-SI" sz="2600" dirty="0">
              <a:solidFill>
                <a:srgbClr val="0070C0"/>
              </a:solidFill>
            </a:endParaRPr>
          </a:p>
          <a:p>
            <a:endParaRPr lang="sl-SI" dirty="0">
              <a:solidFill>
                <a:srgbClr val="005E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9513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sl-SI" sz="2800" b="1" dirty="0" smtClean="0">
                <a:solidFill>
                  <a:srgbClr val="0070C0"/>
                </a:solidFill>
              </a:rPr>
              <a:t>PREDSTAVITEV MOBILNOSTI  NA ŠOLI </a:t>
            </a:r>
            <a:br>
              <a:rPr lang="sl-SI" sz="2800" b="1" dirty="0" smtClean="0">
                <a:solidFill>
                  <a:srgbClr val="0070C0"/>
                </a:solidFill>
              </a:rPr>
            </a:br>
            <a:r>
              <a:rPr lang="sl-SI" sz="2800" b="1" dirty="0" smtClean="0">
                <a:solidFill>
                  <a:srgbClr val="0070C0"/>
                </a:solidFill>
              </a:rPr>
              <a:t>29.5. in 18.6.</a:t>
            </a:r>
            <a:endParaRPr lang="sl-SI" sz="2800" b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D:\Moji dokumenti\LEONARDO DA VINCI -mobilnost\2014-15\slike predstavitev dijakov 29.5. in 18.6.2015\DSC_08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07901"/>
            <a:ext cx="4042414" cy="269716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Moji dokumenti\LEONARDO DA VINCI -mobilnost\2014-15\slike predstavitev dijakov 29.5. in 18.6.2015\DSC_08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562" y="1248342"/>
            <a:ext cx="3694437" cy="246549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Moji dokumenti\LEONARDO DA VINCI -mobilnost\2014-15\slike predstavitev dijakov 29.5. in 18.6.2015\DSC_08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785"/>
            <a:ext cx="3612232" cy="240897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Moji dokumenti\LEONARDO DA VINCI -mobilnost\2014-15\slike predstavitev dijakov 29.5. in 18.6.2015\DSC_09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168275"/>
            <a:ext cx="3995935" cy="267524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Moji dokumenti\LEONARDO DA VINCI -mobilnost\2014-15\slike predstavitev dijakov 29.5. in 18.6.2015\DSC_09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304" y="3339715"/>
            <a:ext cx="2832100" cy="189547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9289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600" b="1" dirty="0" smtClean="0">
                <a:solidFill>
                  <a:srgbClr val="005EA4"/>
                </a:solidFill>
              </a:rPr>
              <a:t>ŠIRJENJE </a:t>
            </a:r>
            <a:endParaRPr lang="sl-SI" sz="3600" b="1" dirty="0">
              <a:solidFill>
                <a:srgbClr val="005EA4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92500" lnSpcReduction="20000"/>
          </a:bodyPr>
          <a:lstStyle/>
          <a:p>
            <a:r>
              <a:rPr lang="sl-SI" dirty="0" smtClean="0">
                <a:solidFill>
                  <a:srgbClr val="005EA4"/>
                </a:solidFill>
              </a:rPr>
              <a:t>radio Murski val</a:t>
            </a:r>
          </a:p>
          <a:p>
            <a:r>
              <a:rPr lang="sl-SI" dirty="0">
                <a:solidFill>
                  <a:srgbClr val="005EA4"/>
                </a:solidFill>
              </a:rPr>
              <a:t>č</a:t>
            </a:r>
            <a:r>
              <a:rPr lang="sl-SI" dirty="0" smtClean="0">
                <a:solidFill>
                  <a:srgbClr val="005EA4"/>
                </a:solidFill>
              </a:rPr>
              <a:t>lanek v Vestniku</a:t>
            </a:r>
            <a:endParaRPr lang="sl-SI" dirty="0" smtClean="0">
              <a:solidFill>
                <a:srgbClr val="005EA4"/>
              </a:solidFill>
            </a:endParaRPr>
          </a:p>
          <a:p>
            <a:r>
              <a:rPr lang="sl-SI" dirty="0" smtClean="0">
                <a:solidFill>
                  <a:srgbClr val="005EA4"/>
                </a:solidFill>
              </a:rPr>
              <a:t>radio in spletna stran </a:t>
            </a:r>
            <a:r>
              <a:rPr lang="sl-SI" dirty="0" smtClean="0">
                <a:solidFill>
                  <a:srgbClr val="005EA4"/>
                </a:solidFill>
              </a:rPr>
              <a:t>MMR</a:t>
            </a:r>
          </a:p>
          <a:p>
            <a:r>
              <a:rPr lang="sl-SI" dirty="0">
                <a:solidFill>
                  <a:srgbClr val="005EA4"/>
                </a:solidFill>
              </a:rPr>
              <a:t>č</a:t>
            </a:r>
            <a:r>
              <a:rPr lang="sl-SI" dirty="0" smtClean="0">
                <a:solidFill>
                  <a:srgbClr val="005EA4"/>
                </a:solidFill>
              </a:rPr>
              <a:t>lanek v </a:t>
            </a:r>
            <a:r>
              <a:rPr lang="sl-SI" dirty="0" err="1" smtClean="0">
                <a:solidFill>
                  <a:srgbClr val="005EA4"/>
                </a:solidFill>
              </a:rPr>
              <a:t>Nepujságu</a:t>
            </a:r>
            <a:endParaRPr lang="sl-SI" dirty="0" smtClean="0">
              <a:solidFill>
                <a:srgbClr val="005EA4"/>
              </a:solidFill>
            </a:endParaRPr>
          </a:p>
          <a:p>
            <a:r>
              <a:rPr lang="sl-SI" dirty="0" smtClean="0">
                <a:solidFill>
                  <a:srgbClr val="005EA4"/>
                </a:solidFill>
              </a:rPr>
              <a:t>članek v  časopisu IFI</a:t>
            </a:r>
          </a:p>
          <a:p>
            <a:r>
              <a:rPr lang="sl-SI" dirty="0" smtClean="0">
                <a:solidFill>
                  <a:srgbClr val="005EA4"/>
                </a:solidFill>
              </a:rPr>
              <a:t>predstavitev mobilnosti drugim dijakom</a:t>
            </a:r>
          </a:p>
          <a:p>
            <a:r>
              <a:rPr lang="sl-SI" dirty="0" smtClean="0">
                <a:solidFill>
                  <a:srgbClr val="005EA4"/>
                </a:solidFill>
              </a:rPr>
              <a:t>promocijski film za šolo</a:t>
            </a:r>
          </a:p>
          <a:p>
            <a:r>
              <a:rPr lang="sl-SI" dirty="0" smtClean="0">
                <a:solidFill>
                  <a:srgbClr val="005EA4"/>
                </a:solidFill>
              </a:rPr>
              <a:t>članek za glasilo Lapsus, za Generacijsko knjigo</a:t>
            </a:r>
          </a:p>
          <a:p>
            <a:r>
              <a:rPr lang="sl-SI" dirty="0">
                <a:solidFill>
                  <a:srgbClr val="005EA4"/>
                </a:solidFill>
              </a:rPr>
              <a:t>o</a:t>
            </a:r>
            <a:r>
              <a:rPr lang="sl-SI" dirty="0" smtClean="0">
                <a:solidFill>
                  <a:srgbClr val="005EA4"/>
                </a:solidFill>
              </a:rPr>
              <a:t>bjava na spletni strani šole</a:t>
            </a:r>
          </a:p>
          <a:p>
            <a:r>
              <a:rPr lang="sl-SI" dirty="0">
                <a:solidFill>
                  <a:srgbClr val="005EA4"/>
                </a:solidFill>
              </a:rPr>
              <a:t>o</a:t>
            </a:r>
            <a:r>
              <a:rPr lang="sl-SI" dirty="0" smtClean="0">
                <a:solidFill>
                  <a:srgbClr val="005EA4"/>
                </a:solidFill>
              </a:rPr>
              <a:t>bjava na FB</a:t>
            </a:r>
            <a:endParaRPr lang="sl-SI" dirty="0">
              <a:solidFill>
                <a:srgbClr val="005E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5648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800" b="1" dirty="0" smtClean="0">
                <a:solidFill>
                  <a:srgbClr val="0070C0"/>
                </a:solidFill>
              </a:rPr>
              <a:t>UGOTOVITVE</a:t>
            </a:r>
            <a:endParaRPr lang="sl-SI" sz="2800" b="1" dirty="0">
              <a:solidFill>
                <a:srgbClr val="0070C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54461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sl-SI" sz="2800" b="1" dirty="0" smtClean="0">
                <a:solidFill>
                  <a:srgbClr val="0070C0"/>
                </a:solidFill>
              </a:rPr>
              <a:t>                                   Cilji  </a:t>
            </a:r>
            <a:r>
              <a:rPr lang="sl-SI" sz="2800" b="1" dirty="0" smtClean="0">
                <a:solidFill>
                  <a:srgbClr val="0070C0"/>
                </a:solidFill>
              </a:rPr>
              <a:t>mobilnosti v celoti </a:t>
            </a:r>
            <a:r>
              <a:rPr lang="sl-SI" sz="2800" b="1" dirty="0" smtClean="0">
                <a:solidFill>
                  <a:srgbClr val="0070C0"/>
                </a:solidFill>
              </a:rPr>
              <a:t>uresničeni</a:t>
            </a:r>
          </a:p>
          <a:p>
            <a:pPr marL="0" indent="0">
              <a:buNone/>
            </a:pPr>
            <a:r>
              <a:rPr lang="sl-SI" sz="2800" b="1" dirty="0" smtClean="0">
                <a:solidFill>
                  <a:srgbClr val="0070C0"/>
                </a:solidFill>
              </a:rPr>
              <a:t>                              Projekt mobilnosti ima uporabno vrednost</a:t>
            </a:r>
          </a:p>
          <a:p>
            <a:pPr marL="0" indent="0">
              <a:buNone/>
            </a:pPr>
            <a:r>
              <a:rPr lang="sl-SI" sz="2800" b="1" dirty="0" smtClean="0">
                <a:solidFill>
                  <a:srgbClr val="0070C0"/>
                </a:solidFill>
              </a:rPr>
              <a:t>                                           Učinki  vidni v prihodnosti</a:t>
            </a:r>
          </a:p>
          <a:p>
            <a:pPr marL="0" indent="0">
              <a:buNone/>
            </a:pPr>
            <a:endParaRPr lang="sl-SI" sz="2800" b="1" dirty="0" smtClean="0">
              <a:solidFill>
                <a:srgbClr val="0070C0"/>
              </a:solidFill>
            </a:endParaRPr>
          </a:p>
          <a:p>
            <a:pPr lvl="0"/>
            <a:r>
              <a:rPr lang="sl-SI" sz="2500" dirty="0">
                <a:solidFill>
                  <a:srgbClr val="0070C0"/>
                </a:solidFill>
              </a:rPr>
              <a:t>s</a:t>
            </a:r>
            <a:r>
              <a:rPr lang="sl-SI" sz="2500" dirty="0" smtClean="0">
                <a:solidFill>
                  <a:srgbClr val="0070C0"/>
                </a:solidFill>
              </a:rPr>
              <a:t>trah pred tujino in neznanim počasi </a:t>
            </a:r>
            <a:r>
              <a:rPr lang="sl-SI" sz="2500" dirty="0" smtClean="0">
                <a:solidFill>
                  <a:srgbClr val="0070C0"/>
                </a:solidFill>
              </a:rPr>
              <a:t>izginja</a:t>
            </a:r>
          </a:p>
          <a:p>
            <a:r>
              <a:rPr lang="sl-SI" sz="2400" dirty="0">
                <a:solidFill>
                  <a:srgbClr val="0070C0"/>
                </a:solidFill>
              </a:rPr>
              <a:t>d</a:t>
            </a:r>
            <a:r>
              <a:rPr lang="sl-SI" sz="2400" dirty="0" smtClean="0">
                <a:solidFill>
                  <a:srgbClr val="0070C0"/>
                </a:solidFill>
              </a:rPr>
              <a:t>obra organizacija in pristop</a:t>
            </a:r>
            <a:endParaRPr lang="sl-SI" sz="2500" dirty="0" smtClean="0">
              <a:solidFill>
                <a:srgbClr val="0070C0"/>
              </a:solidFill>
            </a:endParaRPr>
          </a:p>
          <a:p>
            <a:pPr lvl="0"/>
            <a:r>
              <a:rPr lang="sl-SI" sz="2500" dirty="0" smtClean="0">
                <a:solidFill>
                  <a:srgbClr val="0070C0"/>
                </a:solidFill>
              </a:rPr>
              <a:t>potrditev</a:t>
            </a:r>
            <a:r>
              <a:rPr lang="sl-SI" sz="2500" dirty="0">
                <a:solidFill>
                  <a:srgbClr val="0070C0"/>
                </a:solidFill>
              </a:rPr>
              <a:t>, da je znanje </a:t>
            </a:r>
            <a:r>
              <a:rPr lang="sl-SI" sz="2500" b="1" dirty="0" smtClean="0">
                <a:solidFill>
                  <a:srgbClr val="0070C0"/>
                </a:solidFill>
              </a:rPr>
              <a:t>tujega jezika  </a:t>
            </a:r>
            <a:r>
              <a:rPr lang="sl-SI" sz="2500" dirty="0">
                <a:solidFill>
                  <a:srgbClr val="0070C0"/>
                </a:solidFill>
              </a:rPr>
              <a:t>zelo pomembno </a:t>
            </a:r>
          </a:p>
          <a:p>
            <a:pPr lvl="0"/>
            <a:r>
              <a:rPr lang="sl-SI" sz="2500" dirty="0">
                <a:solidFill>
                  <a:srgbClr val="0070C0"/>
                </a:solidFill>
              </a:rPr>
              <a:t>p</a:t>
            </a:r>
            <a:r>
              <a:rPr lang="sl-SI" sz="2500" dirty="0" smtClean="0">
                <a:solidFill>
                  <a:srgbClr val="0070C0"/>
                </a:solidFill>
              </a:rPr>
              <a:t>ridobitev novih kompetenc</a:t>
            </a:r>
          </a:p>
          <a:p>
            <a:pPr lvl="0"/>
            <a:r>
              <a:rPr lang="sl-SI" sz="2500" dirty="0">
                <a:solidFill>
                  <a:srgbClr val="0070C0"/>
                </a:solidFill>
              </a:rPr>
              <a:t>p</a:t>
            </a:r>
            <a:r>
              <a:rPr lang="sl-SI" sz="2500" dirty="0" smtClean="0">
                <a:solidFill>
                  <a:srgbClr val="0070C0"/>
                </a:solidFill>
              </a:rPr>
              <a:t>ovezava  teorije </a:t>
            </a:r>
            <a:r>
              <a:rPr lang="sl-SI" sz="2500" dirty="0">
                <a:solidFill>
                  <a:srgbClr val="0070C0"/>
                </a:solidFill>
              </a:rPr>
              <a:t>s </a:t>
            </a:r>
            <a:r>
              <a:rPr lang="sl-SI" sz="2500" dirty="0" smtClean="0">
                <a:solidFill>
                  <a:srgbClr val="0070C0"/>
                </a:solidFill>
              </a:rPr>
              <a:t>prakso</a:t>
            </a:r>
          </a:p>
          <a:p>
            <a:pPr lvl="0"/>
            <a:r>
              <a:rPr lang="sl-SI" sz="2500" dirty="0">
                <a:solidFill>
                  <a:srgbClr val="0070C0"/>
                </a:solidFill>
              </a:rPr>
              <a:t>p</a:t>
            </a:r>
            <a:r>
              <a:rPr lang="sl-SI" sz="2500" dirty="0" smtClean="0">
                <a:solidFill>
                  <a:srgbClr val="0070C0"/>
                </a:solidFill>
              </a:rPr>
              <a:t>ovečanje s</a:t>
            </a:r>
            <a:r>
              <a:rPr lang="sl-SI" sz="2500" dirty="0" smtClean="0">
                <a:solidFill>
                  <a:srgbClr val="0070C0"/>
                </a:solidFill>
              </a:rPr>
              <a:t>amostojnosti in samozavesti</a:t>
            </a:r>
            <a:endParaRPr lang="sl-SI" sz="2500" dirty="0" smtClean="0">
              <a:solidFill>
                <a:srgbClr val="0070C0"/>
              </a:solidFill>
            </a:endParaRPr>
          </a:p>
          <a:p>
            <a:pPr lvl="0"/>
            <a:r>
              <a:rPr lang="sl-SI" sz="2500" dirty="0">
                <a:solidFill>
                  <a:srgbClr val="0070C0"/>
                </a:solidFill>
              </a:rPr>
              <a:t>p</a:t>
            </a:r>
            <a:r>
              <a:rPr lang="sl-SI" sz="2500" dirty="0" smtClean="0">
                <a:solidFill>
                  <a:srgbClr val="0070C0"/>
                </a:solidFill>
              </a:rPr>
              <a:t>rednost </a:t>
            </a:r>
            <a:r>
              <a:rPr lang="sl-SI" sz="2500" dirty="0" smtClean="0">
                <a:solidFill>
                  <a:srgbClr val="0070C0"/>
                </a:solidFill>
              </a:rPr>
              <a:t>dela </a:t>
            </a:r>
            <a:r>
              <a:rPr lang="sl-SI" sz="2500" dirty="0" smtClean="0">
                <a:solidFill>
                  <a:srgbClr val="0070C0"/>
                </a:solidFill>
              </a:rPr>
              <a:t>v </a:t>
            </a:r>
            <a:r>
              <a:rPr lang="sl-SI" sz="2500" dirty="0" smtClean="0">
                <a:solidFill>
                  <a:srgbClr val="0070C0"/>
                </a:solidFill>
              </a:rPr>
              <a:t>skupini (slabost v 2. tednu prakse, ker </a:t>
            </a:r>
            <a:r>
              <a:rPr lang="sl-SI" sz="2500" dirty="0" smtClean="0">
                <a:solidFill>
                  <a:srgbClr val="0070C0"/>
                </a:solidFill>
              </a:rPr>
              <a:t>je elektroniko  prevzela druga </a:t>
            </a:r>
            <a:r>
              <a:rPr lang="sl-SI" sz="2500" dirty="0" smtClean="0">
                <a:solidFill>
                  <a:srgbClr val="0070C0"/>
                </a:solidFill>
              </a:rPr>
              <a:t>skupina dijakov)</a:t>
            </a:r>
            <a:endParaRPr lang="sl-SI" sz="2500" dirty="0">
              <a:solidFill>
                <a:srgbClr val="0070C0"/>
              </a:solidFill>
            </a:endParaRPr>
          </a:p>
          <a:p>
            <a:pPr lvl="0"/>
            <a:r>
              <a:rPr lang="sl-SI" sz="2500" dirty="0">
                <a:solidFill>
                  <a:srgbClr val="0070C0"/>
                </a:solidFill>
              </a:rPr>
              <a:t>prišla je do izraza njihova inovativnost in kreativnost</a:t>
            </a:r>
          </a:p>
          <a:p>
            <a:pPr lvl="0"/>
            <a:r>
              <a:rPr lang="sl-SI" sz="2500" b="1" dirty="0">
                <a:solidFill>
                  <a:srgbClr val="0070C0"/>
                </a:solidFill>
              </a:rPr>
              <a:t>uporaba</a:t>
            </a:r>
            <a:r>
              <a:rPr lang="sl-SI" sz="2500" dirty="0">
                <a:solidFill>
                  <a:srgbClr val="0070C0"/>
                </a:solidFill>
              </a:rPr>
              <a:t> že usvojenih </a:t>
            </a:r>
            <a:r>
              <a:rPr lang="sl-SI" sz="2500" dirty="0" smtClean="0">
                <a:solidFill>
                  <a:srgbClr val="0070C0"/>
                </a:solidFill>
              </a:rPr>
              <a:t>kompetenc</a:t>
            </a:r>
            <a:endParaRPr lang="sl-SI" sz="2800" dirty="0" smtClean="0">
              <a:solidFill>
                <a:srgbClr val="0070C0"/>
              </a:solidFill>
            </a:endParaRPr>
          </a:p>
          <a:p>
            <a:r>
              <a:rPr lang="sl-SI" sz="2800" dirty="0" smtClean="0">
                <a:solidFill>
                  <a:srgbClr val="0070C0"/>
                </a:solidFill>
              </a:rPr>
              <a:t>odprti </a:t>
            </a:r>
            <a:r>
              <a:rPr lang="sl-SI" sz="2800" dirty="0" smtClean="0">
                <a:solidFill>
                  <a:srgbClr val="0070C0"/>
                </a:solidFill>
              </a:rPr>
              <a:t>za </a:t>
            </a:r>
            <a:r>
              <a:rPr lang="sl-SI" sz="2800" dirty="0" smtClean="0">
                <a:solidFill>
                  <a:srgbClr val="0070C0"/>
                </a:solidFill>
              </a:rPr>
              <a:t>druženje, komunikacija</a:t>
            </a:r>
          </a:p>
          <a:p>
            <a:r>
              <a:rPr lang="sl-SI" sz="2800" dirty="0">
                <a:solidFill>
                  <a:srgbClr val="0070C0"/>
                </a:solidFill>
              </a:rPr>
              <a:t>d</a:t>
            </a:r>
            <a:r>
              <a:rPr lang="sl-SI" sz="2800" dirty="0" smtClean="0">
                <a:solidFill>
                  <a:srgbClr val="0070C0"/>
                </a:solidFill>
              </a:rPr>
              <a:t>ijaki v aktivni vlogi</a:t>
            </a:r>
          </a:p>
          <a:p>
            <a:r>
              <a:rPr lang="sl-SI" sz="2800" dirty="0">
                <a:solidFill>
                  <a:srgbClr val="0070C0"/>
                </a:solidFill>
              </a:rPr>
              <a:t>p</a:t>
            </a:r>
            <a:r>
              <a:rPr lang="sl-SI" sz="2800" dirty="0" smtClean="0">
                <a:solidFill>
                  <a:srgbClr val="0070C0"/>
                </a:solidFill>
              </a:rPr>
              <a:t>rilagodljivost (želena kompetenca)</a:t>
            </a:r>
          </a:p>
          <a:p>
            <a:r>
              <a:rPr lang="sl-SI" sz="2800" dirty="0">
                <a:solidFill>
                  <a:srgbClr val="0070C0"/>
                </a:solidFill>
              </a:rPr>
              <a:t>n</a:t>
            </a:r>
            <a:r>
              <a:rPr lang="sl-SI" sz="2800" dirty="0" smtClean="0">
                <a:solidFill>
                  <a:srgbClr val="0070C0"/>
                </a:solidFill>
              </a:rPr>
              <a:t>ove situacije</a:t>
            </a:r>
          </a:p>
          <a:p>
            <a:r>
              <a:rPr lang="sl-SI" sz="2800" dirty="0">
                <a:solidFill>
                  <a:srgbClr val="0070C0"/>
                </a:solidFill>
              </a:rPr>
              <a:t>i</a:t>
            </a:r>
            <a:r>
              <a:rPr lang="sl-SI" sz="2800" dirty="0" smtClean="0">
                <a:solidFill>
                  <a:srgbClr val="0070C0"/>
                </a:solidFill>
              </a:rPr>
              <a:t>deja dijaka za izdelek za poklicno maturo</a:t>
            </a:r>
            <a:endParaRPr lang="sl-SI" sz="2800" dirty="0" smtClean="0">
              <a:solidFill>
                <a:srgbClr val="0070C0"/>
              </a:solidFill>
            </a:endParaRPr>
          </a:p>
          <a:p>
            <a:endParaRPr lang="sl-SI" sz="28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sl-SI" sz="28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sl-SI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8688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08112"/>
          </a:xfrm>
        </p:spPr>
        <p:txBody>
          <a:bodyPr>
            <a:normAutofit/>
          </a:bodyPr>
          <a:lstStyle/>
          <a:p>
            <a:r>
              <a:rPr lang="sl-SI" sz="2800" b="1" dirty="0" smtClean="0">
                <a:solidFill>
                  <a:srgbClr val="0070C0"/>
                </a:solidFill>
              </a:rPr>
              <a:t>PREDLOGI ZA NASLEDNJE MOBILNOSTI</a:t>
            </a:r>
            <a:endParaRPr lang="sl-SI" sz="2800" b="1" dirty="0">
              <a:solidFill>
                <a:srgbClr val="0070C0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800" b="1" dirty="0" smtClean="0">
                <a:solidFill>
                  <a:srgbClr val="0070C0"/>
                </a:solidFill>
              </a:rPr>
              <a:t>   </a:t>
            </a:r>
            <a:endParaRPr lang="sl-SI" sz="2800" dirty="0" smtClean="0">
              <a:solidFill>
                <a:srgbClr val="0070C0"/>
              </a:solidFill>
            </a:endParaRPr>
          </a:p>
          <a:p>
            <a:r>
              <a:rPr lang="sl-SI" sz="2000" dirty="0" smtClean="0">
                <a:solidFill>
                  <a:srgbClr val="0070C0"/>
                </a:solidFill>
              </a:rPr>
              <a:t>večja skupina dijakov (v novi prijavi  že načrtovano)</a:t>
            </a:r>
          </a:p>
          <a:p>
            <a:pPr marL="0" indent="0">
              <a:buNone/>
            </a:pPr>
            <a:endParaRPr lang="sl-SI" sz="2000" dirty="0" smtClean="0">
              <a:solidFill>
                <a:srgbClr val="0070C0"/>
              </a:solidFill>
            </a:endParaRPr>
          </a:p>
          <a:p>
            <a:r>
              <a:rPr lang="sl-SI" sz="2000" dirty="0" smtClean="0">
                <a:solidFill>
                  <a:srgbClr val="0070C0"/>
                </a:solidFill>
              </a:rPr>
              <a:t>daljša mobilnost – 3 tedne</a:t>
            </a:r>
          </a:p>
          <a:p>
            <a:pPr marL="0" indent="0">
              <a:buNone/>
            </a:pPr>
            <a:endParaRPr lang="sl-SI" sz="2000" dirty="0" smtClean="0">
              <a:solidFill>
                <a:srgbClr val="0070C0"/>
              </a:solidFill>
            </a:endParaRPr>
          </a:p>
          <a:p>
            <a:r>
              <a:rPr lang="sl-SI" sz="2000" dirty="0" smtClean="0">
                <a:solidFill>
                  <a:srgbClr val="0070C0"/>
                </a:solidFill>
              </a:rPr>
              <a:t>načrtovanje  in širjenje rezultatov/učnih izidov (ocenjevanje) v sodelovanju z učitelji posameznega predmeta</a:t>
            </a:r>
          </a:p>
          <a:p>
            <a:pPr marL="0" indent="0">
              <a:buNone/>
            </a:pPr>
            <a:endParaRPr lang="sl-SI" sz="2000" dirty="0" smtClean="0">
              <a:solidFill>
                <a:srgbClr val="0070C0"/>
              </a:solidFill>
            </a:endParaRPr>
          </a:p>
          <a:p>
            <a:r>
              <a:rPr lang="sl-SI" sz="2000" dirty="0" smtClean="0">
                <a:solidFill>
                  <a:srgbClr val="0070C0"/>
                </a:solidFill>
              </a:rPr>
              <a:t>anketa za starše  pri naslednji mobilnosti, ko bo vključenih več dijakov</a:t>
            </a:r>
          </a:p>
          <a:p>
            <a:pPr marL="0" indent="0">
              <a:buNone/>
            </a:pPr>
            <a:endParaRPr lang="sl-SI" sz="2000" dirty="0" smtClean="0">
              <a:solidFill>
                <a:srgbClr val="0070C0"/>
              </a:solidFill>
            </a:endParaRPr>
          </a:p>
          <a:p>
            <a:r>
              <a:rPr lang="sl-SI" sz="2000" dirty="0" smtClean="0">
                <a:solidFill>
                  <a:srgbClr val="0070C0"/>
                </a:solidFill>
              </a:rPr>
              <a:t>projekt mobilnosti za učitelje</a:t>
            </a:r>
            <a:endParaRPr lang="sl-SI" sz="20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sl-SI" sz="28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sl-SI" sz="28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sl-SI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580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95536" y="404664"/>
            <a:ext cx="8208912" cy="6192688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sl-SI" sz="3400" b="1" dirty="0" smtClean="0">
                <a:solidFill>
                  <a:prstClr val="black">
                    <a:tint val="75000"/>
                  </a:prstClr>
                </a:solidFill>
              </a:rPr>
              <a:t>MOBILNOST 2015</a:t>
            </a:r>
          </a:p>
          <a:p>
            <a:pPr lvl="0"/>
            <a:endParaRPr lang="sl-SI" sz="3400" b="1" dirty="0" smtClean="0">
              <a:solidFill>
                <a:prstClr val="black">
                  <a:tint val="75000"/>
                </a:prstClr>
              </a:solidFill>
            </a:endParaRPr>
          </a:p>
          <a:p>
            <a:pPr lvl="0"/>
            <a:r>
              <a:rPr lang="sl-SI" dirty="0" smtClean="0">
                <a:solidFill>
                  <a:prstClr val="black">
                    <a:tint val="75000"/>
                  </a:prstClr>
                </a:solidFill>
              </a:rPr>
              <a:t>termin</a:t>
            </a:r>
            <a:r>
              <a:rPr lang="sl-SI" dirty="0">
                <a:solidFill>
                  <a:prstClr val="black">
                    <a:tint val="75000"/>
                  </a:prstClr>
                </a:solidFill>
              </a:rPr>
              <a:t>:  </a:t>
            </a:r>
            <a:r>
              <a:rPr lang="sl-SI" dirty="0">
                <a:solidFill>
                  <a:srgbClr val="4F81BD">
                    <a:lumMod val="75000"/>
                  </a:srgbClr>
                </a:solidFill>
              </a:rPr>
              <a:t>od </a:t>
            </a:r>
            <a:r>
              <a:rPr lang="sl-SI" dirty="0" smtClean="0">
                <a:solidFill>
                  <a:srgbClr val="4F81BD">
                    <a:lumMod val="75000"/>
                  </a:srgbClr>
                </a:solidFill>
              </a:rPr>
              <a:t>12.4.2015 </a:t>
            </a:r>
            <a:r>
              <a:rPr lang="sl-SI" dirty="0">
                <a:solidFill>
                  <a:srgbClr val="4F81BD">
                    <a:lumMod val="75000"/>
                  </a:srgbClr>
                </a:solidFill>
              </a:rPr>
              <a:t>do </a:t>
            </a:r>
            <a:r>
              <a:rPr lang="sl-SI" dirty="0" smtClean="0">
                <a:solidFill>
                  <a:srgbClr val="4F81BD">
                    <a:lumMod val="75000"/>
                  </a:srgbClr>
                </a:solidFill>
              </a:rPr>
              <a:t>25.4.2015</a:t>
            </a:r>
            <a:endParaRPr lang="sl-SI" dirty="0">
              <a:solidFill>
                <a:prstClr val="black">
                  <a:tint val="75000"/>
                </a:prstClr>
              </a:solidFill>
            </a:endParaRPr>
          </a:p>
          <a:p>
            <a:pPr lvl="0"/>
            <a:r>
              <a:rPr lang="sl-SI" sz="2900" dirty="0">
                <a:solidFill>
                  <a:prstClr val="black">
                    <a:tint val="75000"/>
                  </a:prstClr>
                </a:solidFill>
              </a:rPr>
              <a:t>udeleženci: </a:t>
            </a:r>
            <a:r>
              <a:rPr lang="sl-SI" sz="2900" dirty="0">
                <a:solidFill>
                  <a:srgbClr val="4F81BD">
                    <a:lumMod val="75000"/>
                  </a:srgbClr>
                </a:solidFill>
              </a:rPr>
              <a:t>3 </a:t>
            </a:r>
            <a:r>
              <a:rPr lang="sl-SI" sz="2900" dirty="0" smtClean="0">
                <a:solidFill>
                  <a:srgbClr val="4F81BD">
                    <a:lumMod val="75000"/>
                  </a:srgbClr>
                </a:solidFill>
              </a:rPr>
              <a:t>dijaki 3. d razreda,  </a:t>
            </a:r>
            <a:r>
              <a:rPr lang="sl-SI" sz="2900" dirty="0">
                <a:solidFill>
                  <a:srgbClr val="4F81BD">
                    <a:lumMod val="75000"/>
                  </a:srgbClr>
                </a:solidFill>
              </a:rPr>
              <a:t>programa ST in </a:t>
            </a:r>
            <a:r>
              <a:rPr lang="sl-SI" sz="2900" dirty="0" smtClean="0">
                <a:solidFill>
                  <a:srgbClr val="4F81BD">
                    <a:lumMod val="75000"/>
                  </a:srgbClr>
                </a:solidFill>
              </a:rPr>
              <a:t>1(2) učitelj</a:t>
            </a:r>
            <a:endParaRPr lang="sl-SI" sz="2900" dirty="0">
              <a:solidFill>
                <a:srgbClr val="4F81BD">
                  <a:lumMod val="75000"/>
                </a:srgbClr>
              </a:solidFill>
            </a:endParaRPr>
          </a:p>
          <a:p>
            <a:pPr lvl="0"/>
            <a:endParaRPr lang="sl-SI" dirty="0">
              <a:solidFill>
                <a:prstClr val="black">
                  <a:tint val="75000"/>
                </a:prstClr>
              </a:solidFill>
            </a:endParaRPr>
          </a:p>
          <a:p>
            <a:r>
              <a:rPr lang="sl-SI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l-SI" b="1" dirty="0" smtClean="0">
                <a:solidFill>
                  <a:schemeClr val="bg1">
                    <a:lumMod val="65000"/>
                  </a:schemeClr>
                </a:solidFill>
              </a:rPr>
              <a:t>MOBILNOST JE VKLJUČEVALA</a:t>
            </a:r>
          </a:p>
          <a:p>
            <a:endParaRPr lang="sl-SI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3100" dirty="0" smtClean="0">
                <a:solidFill>
                  <a:srgbClr val="005EA4"/>
                </a:solidFill>
              </a:rPr>
              <a:t>Teden dni </a:t>
            </a:r>
            <a:r>
              <a:rPr lang="sl-SI" sz="3100" u="sng" dirty="0" smtClean="0">
                <a:solidFill>
                  <a:srgbClr val="FF0000"/>
                </a:solidFill>
              </a:rPr>
              <a:t>priprav</a:t>
            </a:r>
            <a:r>
              <a:rPr lang="sl-SI" sz="3100" dirty="0" smtClean="0">
                <a:solidFill>
                  <a:srgbClr val="005EA4"/>
                </a:solidFill>
              </a:rPr>
              <a:t> na šoli</a:t>
            </a:r>
          </a:p>
          <a:p>
            <a:endParaRPr lang="sl-SI" sz="3100" dirty="0" smtClean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3100" dirty="0" smtClean="0">
                <a:solidFill>
                  <a:schemeClr val="accent1">
                    <a:lumMod val="75000"/>
                  </a:schemeClr>
                </a:solidFill>
              </a:rPr>
              <a:t>Opravljanje dvotedenske </a:t>
            </a:r>
            <a:r>
              <a:rPr lang="sl-SI" sz="3100" b="1" u="sng" dirty="0" smtClean="0">
                <a:solidFill>
                  <a:srgbClr val="FF0000"/>
                </a:solidFill>
              </a:rPr>
              <a:t>prakse</a:t>
            </a:r>
            <a:r>
              <a:rPr lang="sl-SI" sz="3100" dirty="0" smtClean="0">
                <a:solidFill>
                  <a:schemeClr val="accent1">
                    <a:lumMod val="75000"/>
                  </a:schemeClr>
                </a:solidFill>
              </a:rPr>
              <a:t>, kjer so dijaki konstruirali, sestavili ter preizkusili vozilo na električni pogon e-</a:t>
            </a:r>
            <a:r>
              <a:rPr lang="sl-SI" sz="3100" dirty="0" err="1" smtClean="0">
                <a:solidFill>
                  <a:schemeClr val="accent1">
                    <a:lumMod val="75000"/>
                  </a:schemeClr>
                </a:solidFill>
              </a:rPr>
              <a:t>buggy</a:t>
            </a:r>
            <a:endParaRPr lang="sl-SI" sz="31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l-SI" sz="3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600" dirty="0" smtClean="0">
                <a:solidFill>
                  <a:schemeClr val="accent1">
                    <a:lumMod val="75000"/>
                  </a:schemeClr>
                </a:solidFill>
              </a:rPr>
              <a:t>Ogled in spoznavanje kulturnih in zgodovinskih </a:t>
            </a:r>
            <a:r>
              <a:rPr lang="sl-SI" sz="2600" u="sng" dirty="0" smtClean="0">
                <a:solidFill>
                  <a:srgbClr val="FF0000"/>
                </a:solidFill>
              </a:rPr>
              <a:t>znamenitosti</a:t>
            </a:r>
            <a:r>
              <a:rPr lang="sl-SI" sz="2600" dirty="0" smtClean="0">
                <a:solidFill>
                  <a:srgbClr val="FF0000"/>
                </a:solidFill>
              </a:rPr>
              <a:t> </a:t>
            </a:r>
            <a:r>
              <a:rPr lang="sl-SI" sz="2600" u="sng" dirty="0" smtClean="0">
                <a:solidFill>
                  <a:srgbClr val="FF0000"/>
                </a:solidFill>
              </a:rPr>
              <a:t>ter podjetij  v Leipzigu</a:t>
            </a:r>
          </a:p>
          <a:p>
            <a:endParaRPr lang="sl-SI" sz="2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600" dirty="0" smtClean="0">
                <a:solidFill>
                  <a:schemeClr val="accent1">
                    <a:lumMod val="75000"/>
                  </a:schemeClr>
                </a:solidFill>
              </a:rPr>
              <a:t>Dvodnevna ekskurzija v </a:t>
            </a:r>
            <a:r>
              <a:rPr lang="sl-SI" sz="2600" u="sng" dirty="0" smtClean="0">
                <a:solidFill>
                  <a:srgbClr val="FF0000"/>
                </a:solidFill>
              </a:rPr>
              <a:t>Berlin</a:t>
            </a:r>
          </a:p>
          <a:p>
            <a:pPr marL="457200" indent="-457200">
              <a:buFontTx/>
              <a:buChar char="-"/>
            </a:pPr>
            <a:endParaRPr lang="sl-SI" sz="2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3100" dirty="0" smtClean="0">
                <a:solidFill>
                  <a:schemeClr val="accent1">
                    <a:lumMod val="75000"/>
                  </a:schemeClr>
                </a:solidFill>
              </a:rPr>
              <a:t> Pridobitev EU </a:t>
            </a:r>
            <a:r>
              <a:rPr lang="sl-SI" sz="3100" u="sng" dirty="0" smtClean="0">
                <a:solidFill>
                  <a:srgbClr val="FF0000"/>
                </a:solidFill>
              </a:rPr>
              <a:t>certifikata</a:t>
            </a:r>
            <a:r>
              <a:rPr lang="sl-SI" sz="3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l-SI" sz="3100" dirty="0" err="1" smtClean="0">
                <a:solidFill>
                  <a:schemeClr val="accent1">
                    <a:lumMod val="75000"/>
                  </a:schemeClr>
                </a:solidFill>
              </a:rPr>
              <a:t>Europass</a:t>
            </a:r>
            <a:r>
              <a:rPr lang="sl-SI" sz="3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l-SI" sz="3100" dirty="0" err="1" smtClean="0">
                <a:solidFill>
                  <a:schemeClr val="accent1">
                    <a:lumMod val="75000"/>
                  </a:schemeClr>
                </a:solidFill>
              </a:rPr>
              <a:t>Mobility</a:t>
            </a:r>
            <a:endParaRPr lang="sl-SI" sz="31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l-SI" sz="31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3100" dirty="0" smtClean="0">
                <a:solidFill>
                  <a:srgbClr val="FF0000"/>
                </a:solidFill>
              </a:rPr>
              <a:t>Učni izidi</a:t>
            </a:r>
            <a:endParaRPr lang="sl-SI" sz="31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1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539552" y="548680"/>
            <a:ext cx="7992888" cy="5976664"/>
          </a:xfrm>
        </p:spPr>
        <p:txBody>
          <a:bodyPr>
            <a:normAutofit/>
          </a:bodyPr>
          <a:lstStyle/>
          <a:p>
            <a:r>
              <a:rPr lang="sl-SI" sz="2800" b="1" dirty="0" smtClean="0">
                <a:solidFill>
                  <a:schemeClr val="accent1">
                    <a:lumMod val="75000"/>
                  </a:schemeClr>
                </a:solidFill>
              </a:rPr>
              <a:t>PRIPRAVA NA ŠOLI</a:t>
            </a:r>
          </a:p>
          <a:p>
            <a:r>
              <a:rPr lang="sl-SI" sz="2800" dirty="0" smtClean="0">
                <a:solidFill>
                  <a:schemeClr val="accent1">
                    <a:lumMod val="75000"/>
                  </a:schemeClr>
                </a:solidFill>
              </a:rPr>
              <a:t>Jezikovna, kulturna, pedagoška</a:t>
            </a:r>
            <a:r>
              <a:rPr lang="sl-SI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sl-SI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sl-SI" b="1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sl-SI" sz="3100" dirty="0" smtClean="0">
              <a:solidFill>
                <a:srgbClr val="0070C0"/>
              </a:solidFill>
            </a:endParaRPr>
          </a:p>
        </p:txBody>
      </p:sp>
      <p:pic>
        <p:nvPicPr>
          <p:cNvPr id="4" name="Picture 2" descr="D:\Moji dokumenti\LEONARDO DA VINCI -mobilnost\2014-15\aktivnosti in priprava dijakov\slike priprava\DSC_07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5" y="1556792"/>
            <a:ext cx="4401636" cy="293714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Moji dokumenti\LEONARDO DA VINCI -mobilnost\2014-15\aktivnosti in priprava dijakov\slike priprava\DSC_07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342903"/>
            <a:ext cx="4716016" cy="314742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Moji dokumenti\LEONARDO DA VINCI -mobilnost\2014-15\aktivnosti in priprava dijakov\slike priprava\DSC_07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23" y="4291717"/>
            <a:ext cx="3755476" cy="239722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86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539552" y="476672"/>
            <a:ext cx="7992888" cy="6048672"/>
          </a:xfrm>
        </p:spPr>
        <p:txBody>
          <a:bodyPr>
            <a:normAutofit/>
          </a:bodyPr>
          <a:lstStyle/>
          <a:p>
            <a:r>
              <a:rPr lang="sl-SI" b="1" dirty="0" smtClean="0">
                <a:solidFill>
                  <a:schemeClr val="accent1">
                    <a:lumMod val="75000"/>
                  </a:schemeClr>
                </a:solidFill>
              </a:rPr>
              <a:t> POTOVANJE  </a:t>
            </a:r>
            <a:endParaRPr lang="sl-SI" b="1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sl-SI" b="1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077" name="Picture 5" descr="J:\3. ponedeljek ogled mesta\DSC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377" y="3744050"/>
            <a:ext cx="3486060" cy="261454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LEIPZIG slike Lučka\Leipzig\DSCN24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14" y="1529331"/>
            <a:ext cx="5235438" cy="392657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F:\LEIPZIG slike Lučka\1. dan 13.4\DSC_06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221" y="1412776"/>
            <a:ext cx="3588216" cy="240144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60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Namizje\german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1945"/>
            <a:ext cx="3373745" cy="450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248" y="2636912"/>
            <a:ext cx="5202947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074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51520" y="404664"/>
            <a:ext cx="8064896" cy="6264696"/>
          </a:xfrm>
        </p:spPr>
        <p:txBody>
          <a:bodyPr>
            <a:normAutofit/>
          </a:bodyPr>
          <a:lstStyle/>
          <a:p>
            <a:r>
              <a:rPr lang="sl-SI" sz="2800" b="1" dirty="0" smtClean="0">
                <a:solidFill>
                  <a:schemeClr val="accent1">
                    <a:lumMod val="75000"/>
                  </a:schemeClr>
                </a:solidFill>
              </a:rPr>
              <a:t>BIVANJE</a:t>
            </a:r>
          </a:p>
          <a:p>
            <a:pPr algn="l"/>
            <a:r>
              <a:rPr lang="sl-SI" sz="2400" b="1" dirty="0" err="1" smtClean="0">
                <a:solidFill>
                  <a:schemeClr val="accent1">
                    <a:lumMod val="75000"/>
                  </a:schemeClr>
                </a:solidFill>
              </a:rPr>
              <a:t>Schkeuditz</a:t>
            </a:r>
            <a:r>
              <a:rPr lang="sl-SI" sz="2400" b="1" dirty="0" smtClean="0">
                <a:solidFill>
                  <a:schemeClr val="accent1">
                    <a:lumMod val="75000"/>
                  </a:schemeClr>
                </a:solidFill>
              </a:rPr>
              <a:t> – v sklopu izobraževalne organizacije </a:t>
            </a:r>
            <a:r>
              <a:rPr lang="sl-SI" sz="2400" b="1" dirty="0" err="1" smtClean="0">
                <a:solidFill>
                  <a:schemeClr val="accent1">
                    <a:lumMod val="75000"/>
                  </a:schemeClr>
                </a:solidFill>
              </a:rPr>
              <a:t>Vitalis</a:t>
            </a:r>
            <a:r>
              <a:rPr lang="sl-SI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sl-SI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sl-SI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2" descr="J:\4. torek praksa\DSCN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" y="3059977"/>
            <a:ext cx="6763509" cy="379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K:\pon. in torek\DSC_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84784"/>
            <a:ext cx="3657647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907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51520" y="548680"/>
            <a:ext cx="8064896" cy="6120680"/>
          </a:xfrm>
        </p:spPr>
        <p:txBody>
          <a:bodyPr>
            <a:normAutofit/>
          </a:bodyPr>
          <a:lstStyle/>
          <a:p>
            <a:r>
              <a:rPr lang="sl-SI" sz="2800" b="1" dirty="0" smtClean="0">
                <a:solidFill>
                  <a:schemeClr val="accent1">
                    <a:lumMod val="75000"/>
                  </a:schemeClr>
                </a:solidFill>
              </a:rPr>
              <a:t>   LEIPZIG</a:t>
            </a: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2678093" cy="3789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65103"/>
            <a:ext cx="3535597" cy="236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47" y="1412776"/>
            <a:ext cx="3543320" cy="2371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F:\LEIPZIG slike Lučka\2. dan 14.4\DSC_077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933056"/>
            <a:ext cx="3115207" cy="208640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LEIPZIG slike Lučka\1. dan 13.4\DSC_07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322" y="116632"/>
            <a:ext cx="3213555" cy="215034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LEIPZIG slike Lučka\1. dan 13.4\DSCN25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286" y="2924944"/>
            <a:ext cx="2521502" cy="335821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52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1437</TotalTime>
  <Words>567</Words>
  <Application>Microsoft Office PowerPoint</Application>
  <PresentationFormat>Diaprojekcija na zaslonu (4:3)</PresentationFormat>
  <Paragraphs>136</Paragraphs>
  <Slides>35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Naslovi diapozitivov</vt:lpstr>
      </vt:variant>
      <vt:variant>
        <vt:i4>35</vt:i4>
      </vt:variant>
    </vt:vector>
  </HeadingPairs>
  <TitlesOfParts>
    <vt:vector size="37" baseType="lpstr">
      <vt:lpstr>Officeova tema</vt:lpstr>
      <vt:lpstr>1_Officeova tema</vt:lpstr>
      <vt:lpstr>                                               Projekt Mobilnost dijakov                                                  2014 in 2015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PRAKSA</vt:lpstr>
      <vt:lpstr> PRAKSA 1. teden </vt:lpstr>
      <vt:lpstr>PowerPointova predstavitev</vt:lpstr>
      <vt:lpstr>PowerPointova predstavitev</vt:lpstr>
      <vt:lpstr>PowerPointova predstavitev</vt:lpstr>
      <vt:lpstr> OGLEDI BMW LEIPZIG  </vt:lpstr>
      <vt:lpstr>OGLEDI LETALIŠČE HALLLE IN DHL </vt:lpstr>
      <vt:lpstr>OGLEDI panometer ASISI</vt:lpstr>
      <vt:lpstr>OGLEDI STASI MUSEUM</vt:lpstr>
      <vt:lpstr>OGLEDI ZEITGESCHICHTLICHES FORUM</vt:lpstr>
      <vt:lpstr>DVO DNEVNA EKSKURZIJA </vt:lpstr>
      <vt:lpstr>PowerPointova predstavitev</vt:lpstr>
      <vt:lpstr>PowerPointova predstavitev</vt:lpstr>
      <vt:lpstr>PowerPointova predstavitev</vt:lpstr>
      <vt:lpstr> PRAKSA   2. teden </vt:lpstr>
      <vt:lpstr>PowerPointova predstavitev</vt:lpstr>
      <vt:lpstr>PowerPointova predstavitev</vt:lpstr>
      <vt:lpstr>PowerPointova predstavitev</vt:lpstr>
      <vt:lpstr>Podelitev spričeval in certifikata  Europass Mobility</vt:lpstr>
      <vt:lpstr>PowerPointova predstavitev</vt:lpstr>
      <vt:lpstr>EVALVACIJA   </vt:lpstr>
      <vt:lpstr>UČNI IZIDI</vt:lpstr>
      <vt:lpstr>PREDSTAVITEV MOBILNOSTI  NA ŠOLI  29.5. in 18.6.</vt:lpstr>
      <vt:lpstr>ŠIRJENJE </vt:lpstr>
      <vt:lpstr>UGOTOVITVE</vt:lpstr>
      <vt:lpstr>PREDLOGI ZA NASLEDNJE MOBILNOSTI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Leonardo da Vinci –  Mobilnost IVT</dc:title>
  <dc:creator>Lučka</dc:creator>
  <cp:lastModifiedBy>Lučka</cp:lastModifiedBy>
  <cp:revision>92</cp:revision>
  <cp:lastPrinted>2014-07-02T08:54:04Z</cp:lastPrinted>
  <dcterms:created xsi:type="dcterms:W3CDTF">2013-09-27T06:29:16Z</dcterms:created>
  <dcterms:modified xsi:type="dcterms:W3CDTF">2015-07-01T11:45:36Z</dcterms:modified>
</cp:coreProperties>
</file>