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2" r:id="rId1"/>
  </p:sldMasterIdLst>
  <p:handoutMasterIdLst>
    <p:handoutMasterId r:id="rId43"/>
  </p:handoutMasterIdLst>
  <p:sldIdLst>
    <p:sldId id="256" r:id="rId2"/>
    <p:sldId id="257" r:id="rId3"/>
    <p:sldId id="258" r:id="rId4"/>
    <p:sldId id="259" r:id="rId5"/>
    <p:sldId id="298" r:id="rId6"/>
    <p:sldId id="261" r:id="rId7"/>
    <p:sldId id="262" r:id="rId8"/>
    <p:sldId id="263" r:id="rId9"/>
    <p:sldId id="265" r:id="rId10"/>
    <p:sldId id="266" r:id="rId11"/>
    <p:sldId id="264" r:id="rId12"/>
    <p:sldId id="299" r:id="rId13"/>
    <p:sldId id="300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80" r:id="rId23"/>
    <p:sldId id="277" r:id="rId24"/>
    <p:sldId id="278" r:id="rId25"/>
    <p:sldId id="279" r:id="rId26"/>
    <p:sldId id="281" r:id="rId27"/>
    <p:sldId id="260" r:id="rId28"/>
    <p:sldId id="275" r:id="rId29"/>
    <p:sldId id="282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5" r:id="rId39"/>
    <p:sldId id="296" r:id="rId40"/>
    <p:sldId id="294" r:id="rId41"/>
    <p:sldId id="301" r:id="rId42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9C45A-554C-456D-9DBD-9E229D0E7B3C}" type="datetimeFigureOut">
              <a:rPr lang="sl-SI" smtClean="0"/>
              <a:t>24.12.2019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81FBC-B9E0-4956-A081-4C2908E9A3E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92052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63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343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9601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770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9728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621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303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550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398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55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402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595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60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959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555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12/24/2019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71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843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image" Target="../media/image91.png"/><Relationship Id="rId9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2.jpeg"/><Relationship Id="rId4" Type="http://schemas.openxmlformats.org/officeDocument/2006/relationships/image" Target="../media/image106.png"/><Relationship Id="rId9" Type="http://schemas.openxmlformats.org/officeDocument/2006/relationships/image" Target="../media/image11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jpe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jpe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10" Type="http://schemas.openxmlformats.org/officeDocument/2006/relationships/image" Target="../media/image131.jpe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10" Type="http://schemas.openxmlformats.org/officeDocument/2006/relationships/image" Target="../media/image83.jpe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12" Type="http://schemas.openxmlformats.org/officeDocument/2006/relationships/image" Target="../media/image154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11" Type="http://schemas.openxmlformats.org/officeDocument/2006/relationships/image" Target="../media/image153.png"/><Relationship Id="rId5" Type="http://schemas.openxmlformats.org/officeDocument/2006/relationships/image" Target="../media/image147.png"/><Relationship Id="rId10" Type="http://schemas.openxmlformats.org/officeDocument/2006/relationships/image" Target="../media/image152.png"/><Relationship Id="rId4" Type="http://schemas.openxmlformats.org/officeDocument/2006/relationships/image" Target="../media/image146.png"/><Relationship Id="rId9" Type="http://schemas.openxmlformats.org/officeDocument/2006/relationships/image" Target="../media/image15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6904" y="190005"/>
            <a:ext cx="10616539" cy="6667995"/>
          </a:xfrm>
        </p:spPr>
        <p:txBody>
          <a:bodyPr/>
          <a:lstStyle/>
          <a:p>
            <a:pPr algn="l"/>
            <a:r>
              <a:rPr lang="sl-SI" sz="8000" dirty="0" smtClean="0">
                <a:solidFill>
                  <a:schemeClr val="accent2">
                    <a:lumMod val="50000"/>
                  </a:schemeClr>
                </a:solidFill>
                <a:latin typeface="Jokerman" panose="04090605060D06020702" pitchFamily="82" charset="0"/>
              </a:rPr>
              <a:t/>
            </a:r>
            <a:br>
              <a:rPr lang="sl-SI" sz="8000" dirty="0" smtClean="0">
                <a:solidFill>
                  <a:schemeClr val="accent2">
                    <a:lumMod val="50000"/>
                  </a:schemeClr>
                </a:solidFill>
                <a:latin typeface="Jokerman" panose="04090605060D06020702" pitchFamily="82" charset="0"/>
              </a:rPr>
            </a:br>
            <a:r>
              <a:rPr lang="sl-SI" sz="8000" dirty="0" smtClean="0">
                <a:solidFill>
                  <a:schemeClr val="accent2">
                    <a:lumMod val="50000"/>
                  </a:schemeClr>
                </a:solidFill>
                <a:latin typeface="Jokerman" panose="04090605060D06020702" pitchFamily="82" charset="0"/>
              </a:rPr>
              <a:t>ERASMUS+</a:t>
            </a:r>
            <a:br>
              <a:rPr lang="sl-SI" sz="8000" dirty="0" smtClean="0">
                <a:solidFill>
                  <a:schemeClr val="accent2">
                    <a:lumMod val="50000"/>
                  </a:schemeClr>
                </a:solidFill>
                <a:latin typeface="Jokerman" panose="04090605060D06020702" pitchFamily="82" charset="0"/>
              </a:rPr>
            </a:br>
            <a:r>
              <a:rPr lang="sl-SI" sz="8000" smtClean="0">
                <a:solidFill>
                  <a:schemeClr val="accent2">
                    <a:lumMod val="50000"/>
                  </a:schemeClr>
                </a:solidFill>
                <a:latin typeface="Jokerman" panose="04090605060D06020702" pitchFamily="82" charset="0"/>
              </a:rPr>
              <a:t/>
            </a:r>
            <a:br>
              <a:rPr lang="sl-SI" sz="8000" smtClean="0">
                <a:solidFill>
                  <a:schemeClr val="accent2">
                    <a:lumMod val="50000"/>
                  </a:schemeClr>
                </a:solidFill>
                <a:latin typeface="Jokerman" panose="04090605060D06020702" pitchFamily="82" charset="0"/>
              </a:rPr>
            </a:br>
            <a:r>
              <a:rPr lang="sl-SI" sz="8000" smtClean="0">
                <a:solidFill>
                  <a:schemeClr val="accent2">
                    <a:lumMod val="50000"/>
                  </a:schemeClr>
                </a:solidFill>
                <a:latin typeface="Jokerman" panose="04090605060D06020702" pitchFamily="82" charset="0"/>
              </a:rPr>
              <a:t>UČNA MOBILNOST </a:t>
            </a:r>
            <a:r>
              <a:rPr lang="sl-SI" sz="8000" dirty="0" smtClean="0">
                <a:solidFill>
                  <a:schemeClr val="accent2">
                    <a:lumMod val="50000"/>
                  </a:schemeClr>
                </a:solidFill>
                <a:latin typeface="Jokerman" panose="04090605060D06020702" pitchFamily="82" charset="0"/>
              </a:rPr>
              <a:t>DIJAKOV</a:t>
            </a:r>
            <a:br>
              <a:rPr lang="sl-SI" sz="8000" dirty="0" smtClean="0">
                <a:solidFill>
                  <a:schemeClr val="accent2">
                    <a:lumMod val="50000"/>
                  </a:schemeClr>
                </a:solidFill>
                <a:latin typeface="Jokerman" panose="04090605060D06020702" pitchFamily="82" charset="0"/>
              </a:rPr>
            </a:br>
            <a:endParaRPr lang="de-DE" sz="8000" dirty="0">
              <a:solidFill>
                <a:schemeClr val="accent2">
                  <a:lumMod val="50000"/>
                </a:schemeClr>
              </a:solidFill>
              <a:latin typeface="Jokerman" panose="04090605060D06020702" pitchFamily="82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3124"/>
            <a:ext cx="2517569" cy="83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2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6600" dirty="0" smtClean="0">
                <a:solidFill>
                  <a:schemeClr val="accent2">
                    <a:lumMod val="50000"/>
                  </a:schemeClr>
                </a:solidFill>
                <a:latin typeface="Rockwell Condensed" panose="02060603050405020104" pitchFamily="18" charset="0"/>
              </a:rPr>
              <a:t>ZAJTRK </a:t>
            </a:r>
            <a:endParaRPr lang="de-DE" sz="6600" dirty="0">
              <a:solidFill>
                <a:schemeClr val="accent2">
                  <a:lumMod val="50000"/>
                </a:schemeClr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7362" y="3801587"/>
            <a:ext cx="4095157" cy="2293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99" y="2499193"/>
            <a:ext cx="5238750" cy="3924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566" y="1145269"/>
            <a:ext cx="2979135" cy="1982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2575" y="403491"/>
            <a:ext cx="2180791" cy="269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5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8000" dirty="0" smtClean="0">
                <a:solidFill>
                  <a:schemeClr val="accent2">
                    <a:lumMod val="50000"/>
                  </a:schemeClr>
                </a:solidFill>
                <a:latin typeface="Rockwell Condensed" panose="02060603050405020104" pitchFamily="18" charset="0"/>
              </a:rPr>
              <a:t>KOSILO</a:t>
            </a:r>
            <a:endParaRPr lang="de-DE" sz="8000" dirty="0">
              <a:solidFill>
                <a:schemeClr val="accent2">
                  <a:lumMod val="50000"/>
                </a:schemeClr>
              </a:solidFill>
              <a:latin typeface="Rockwell Condensed" panose="020606030504050201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342709"/>
          </a:xfrm>
        </p:spPr>
        <p:txBody>
          <a:bodyPr/>
          <a:lstStyle/>
          <a:p>
            <a:r>
              <a:rPr lang="sl-SI" dirty="0" smtClean="0"/>
              <a:t>NA DELOVNEM MESTU</a:t>
            </a:r>
          </a:p>
          <a:p>
            <a:r>
              <a:rPr lang="sl-SI" dirty="0" smtClean="0"/>
              <a:t>KEMIKI</a:t>
            </a:r>
            <a:r>
              <a:rPr lang="sl-SI" dirty="0" smtClean="0">
                <a:sym typeface="Wingdings" panose="05000000000000000000" pitchFamily="2" charset="2"/>
              </a:rPr>
              <a:t> MENZA POLEG LABORATORIJA</a:t>
            </a:r>
          </a:p>
          <a:p>
            <a:r>
              <a:rPr lang="sl-SI" dirty="0" smtClean="0">
                <a:sym typeface="Wingdings" panose="05000000000000000000" pitchFamily="2" charset="2"/>
              </a:rPr>
              <a:t>STROJNIKI CAFFETARIA LUA</a:t>
            </a:r>
          </a:p>
          <a:p>
            <a:endParaRPr lang="sl-SI" dirty="0">
              <a:sym typeface="Wingdings" panose="050000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075" y="380716"/>
            <a:ext cx="4362309" cy="3276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68" y="4101024"/>
            <a:ext cx="5512870" cy="2602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0397" y="86732"/>
            <a:ext cx="2191806" cy="38925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92983"/>
            <a:ext cx="3024906" cy="66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4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6000" dirty="0">
                <a:solidFill>
                  <a:schemeClr val="accent2">
                    <a:lumMod val="50000"/>
                  </a:schemeClr>
                </a:solidFill>
                <a:latin typeface="Rockwell Condensed" panose="02060603050405020104" pitchFamily="18" charset="0"/>
              </a:rPr>
              <a:t>VEČERJA</a:t>
            </a:r>
            <a:br>
              <a:rPr lang="sl-SI" sz="6000" dirty="0">
                <a:solidFill>
                  <a:schemeClr val="accent2">
                    <a:lumMod val="50000"/>
                  </a:schemeClr>
                </a:solidFill>
                <a:latin typeface="Rockwell Condensed" panose="02060603050405020104" pitchFamily="18" charset="0"/>
              </a:rPr>
            </a:br>
            <a:endParaRPr lang="sl-SI" sz="60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>
                <a:solidFill>
                  <a:prstClr val="black">
                    <a:lumMod val="95000"/>
                    <a:lumOff val="5000"/>
                  </a:prstClr>
                </a:solidFill>
                <a:sym typeface="Wingdings" panose="05000000000000000000" pitchFamily="2" charset="2"/>
              </a:rPr>
              <a:t>    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307441"/>
            <a:ext cx="5978449" cy="3587068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120" y="418330"/>
            <a:ext cx="4217029" cy="2369435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0120" y="3108450"/>
            <a:ext cx="3629915" cy="362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6000" dirty="0">
                <a:solidFill>
                  <a:srgbClr val="002060"/>
                </a:solidFill>
                <a:latin typeface="Rockwell Condensed" panose="02060603050405020104" pitchFamily="18" charset="0"/>
                <a:sym typeface="Wingdings" panose="05000000000000000000" pitchFamily="2" charset="2"/>
              </a:rPr>
              <a:t>TIPIČNO PORTUGALSKO</a:t>
            </a:r>
            <a:br>
              <a:rPr lang="sl-SI" sz="6000" dirty="0">
                <a:solidFill>
                  <a:srgbClr val="002060"/>
                </a:solidFill>
                <a:latin typeface="Rockwell Condensed" panose="02060603050405020104" pitchFamily="18" charset="0"/>
                <a:sym typeface="Wingdings" panose="05000000000000000000" pitchFamily="2" charset="2"/>
              </a:rPr>
            </a:br>
            <a:endParaRPr lang="sl-SI" sz="6000" dirty="0">
              <a:solidFill>
                <a:srgbClr val="002060"/>
              </a:solidFill>
              <a:latin typeface="Rockwell Condensed" panose="02060603050405020104" pitchFamily="18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3200" dirty="0">
                <a:solidFill>
                  <a:prstClr val="black">
                    <a:lumMod val="95000"/>
                    <a:lumOff val="5000"/>
                  </a:prstClr>
                </a:solidFill>
                <a:latin typeface="Rockwell Condensed" panose="02060603050405020104" pitchFamily="18" charset="0"/>
                <a:sym typeface="Wingdings" panose="05000000000000000000" pitchFamily="2" charset="2"/>
              </a:rPr>
              <a:t>MORSKA HRANA  - RIBA POLENOVKA NA 1000 NAČINOV</a:t>
            </a:r>
          </a:p>
          <a:p>
            <a:r>
              <a:rPr lang="sl-SI" sz="3200" dirty="0">
                <a:solidFill>
                  <a:prstClr val="black">
                    <a:lumMod val="95000"/>
                    <a:lumOff val="5000"/>
                  </a:prstClr>
                </a:solidFill>
                <a:latin typeface="Rockwell Condensed" panose="02060603050405020104" pitchFamily="18" charset="0"/>
                <a:sym typeface="Wingdings" panose="05000000000000000000" pitchFamily="2" charset="2"/>
              </a:rPr>
              <a:t>NATA – SLADICA Z JAJČNO KREMO IN SMETANO</a:t>
            </a:r>
          </a:p>
          <a:p>
            <a:r>
              <a:rPr lang="sl-SI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Rockwell Condensed" panose="02060603050405020104" pitchFamily="18" charset="0"/>
                <a:sym typeface="Wingdings" panose="05000000000000000000" pitchFamily="2" charset="2"/>
              </a:rPr>
              <a:t>PORTOVEC, VINO </a:t>
            </a:r>
            <a:r>
              <a:rPr lang="sl-SI" sz="3200" dirty="0">
                <a:solidFill>
                  <a:prstClr val="black">
                    <a:lumMod val="95000"/>
                    <a:lumOff val="5000"/>
                  </a:prstClr>
                </a:solidFill>
                <a:latin typeface="Rockwell Condensed" panose="02060603050405020104" pitchFamily="18" charset="0"/>
                <a:sym typeface="Wingdings" panose="05000000000000000000" pitchFamily="2" charset="2"/>
              </a:rPr>
              <a:t>VERDE – ZELENO PENEČE VINO</a:t>
            </a:r>
          </a:p>
          <a:p>
            <a:r>
              <a:rPr lang="sl-SI" sz="3200" dirty="0">
                <a:solidFill>
                  <a:prstClr val="black">
                    <a:lumMod val="95000"/>
                    <a:lumOff val="5000"/>
                  </a:prstClr>
                </a:solidFill>
                <a:latin typeface="Rockwell Condensed" panose="02060603050405020104" pitchFamily="18" charset="0"/>
                <a:sym typeface="Wingdings" panose="05000000000000000000" pitchFamily="2" charset="2"/>
              </a:rPr>
              <a:t>ESPRESSO</a:t>
            </a:r>
            <a:r>
              <a:rPr lang="de-DE" sz="3200" dirty="0">
                <a:solidFill>
                  <a:prstClr val="black">
                    <a:lumMod val="95000"/>
                    <a:lumOff val="5000"/>
                  </a:prstClr>
                </a:solidFill>
                <a:latin typeface="Rockwell Condensed" panose="02060603050405020104" pitchFamily="18" charset="0"/>
              </a:rPr>
              <a:t/>
            </a:r>
            <a:br>
              <a:rPr lang="de-DE" sz="3200" dirty="0">
                <a:solidFill>
                  <a:prstClr val="black">
                    <a:lumMod val="95000"/>
                    <a:lumOff val="5000"/>
                  </a:prstClr>
                </a:solidFill>
                <a:latin typeface="Rockwell Condensed" panose="02060603050405020104" pitchFamily="18" charset="0"/>
              </a:rPr>
            </a:br>
            <a:endParaRPr lang="sl-SI" sz="3200" dirty="0">
              <a:latin typeface="Rockwell Condensed" panose="02060603050405020104" pitchFamily="18" charset="0"/>
            </a:endParaRP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9057" y="2452815"/>
            <a:ext cx="3303889" cy="440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3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325" y="360217"/>
            <a:ext cx="8596668" cy="3785755"/>
          </a:xfrm>
        </p:spPr>
        <p:txBody>
          <a:bodyPr>
            <a:normAutofit/>
          </a:bodyPr>
          <a:lstStyle/>
          <a:p>
            <a:pPr algn="ctr"/>
            <a:r>
              <a:rPr lang="sl-SI" sz="16600" b="1" dirty="0" smtClean="0">
                <a:solidFill>
                  <a:srgbClr val="C00000"/>
                </a:solidFill>
                <a:effectLst>
                  <a:outerShdw blurRad="63500" dir="5640000" sx="76000" sy="76000" algn="ctr" rotWithShape="0">
                    <a:srgbClr val="000000"/>
                  </a:outerShdw>
                </a:effectLst>
                <a:latin typeface="Chiller" panose="04020404031007020602" pitchFamily="82" charset="0"/>
              </a:rPr>
              <a:t>LABINA</a:t>
            </a:r>
            <a:endParaRPr lang="de-DE" sz="16600" b="1" dirty="0">
              <a:solidFill>
                <a:srgbClr val="C00000"/>
              </a:solidFill>
              <a:effectLst>
                <a:outerShdw blurRad="63500" dir="5640000" sx="76000" sy="76000" algn="ctr" rotWithShape="0">
                  <a:srgbClr val="000000"/>
                </a:outerShdw>
              </a:effectLst>
              <a:latin typeface="Chiller" panose="040204040310070206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9763" y="2856697"/>
            <a:ext cx="2730128" cy="3637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66" y="2584928"/>
            <a:ext cx="4102964" cy="1987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158" y="2901614"/>
            <a:ext cx="3468925" cy="20972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86877"/>
            <a:ext cx="3962395" cy="87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555" y="302036"/>
            <a:ext cx="8879147" cy="58844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sz="2800" dirty="0">
                <a:solidFill>
                  <a:srgbClr val="002060"/>
                </a:solidFill>
                <a:latin typeface="Rockwell Condensed" panose="02060603050405020104" pitchFamily="18" charset="0"/>
              </a:rPr>
              <a:t>VSAKODNEVNA POT DO DELOVNEGA MESTA:</a:t>
            </a:r>
          </a:p>
          <a:p>
            <a:r>
              <a:rPr lang="pt-BR" sz="2800" dirty="0">
                <a:solidFill>
                  <a:srgbClr val="002060"/>
                </a:solidFill>
                <a:latin typeface="Rockwell Condensed" panose="02060603050405020104" pitchFamily="18" charset="0"/>
              </a:rPr>
              <a:t>Bragamob kombi- 08: 45</a:t>
            </a:r>
          </a:p>
          <a:p>
            <a:endParaRPr lang="pt-BR" sz="2800" dirty="0">
              <a:solidFill>
                <a:srgbClr val="002060"/>
              </a:solidFill>
              <a:latin typeface="Rockwell Condensed" panose="02060603050405020104" pitchFamily="18" charset="0"/>
            </a:endParaRPr>
          </a:p>
          <a:p>
            <a:pPr marL="0" indent="0">
              <a:buNone/>
            </a:pPr>
            <a:r>
              <a:rPr lang="pt-BR" sz="2800" dirty="0">
                <a:solidFill>
                  <a:srgbClr val="002060"/>
                </a:solidFill>
                <a:latin typeface="Rockwell Condensed" panose="02060603050405020104" pitchFamily="18" charset="0"/>
              </a:rPr>
              <a:t>DELOVNIK:</a:t>
            </a:r>
          </a:p>
          <a:p>
            <a:r>
              <a:rPr lang="pt-BR" sz="2800" dirty="0">
                <a:solidFill>
                  <a:srgbClr val="002060"/>
                </a:solidFill>
                <a:latin typeface="Rockwell Condensed" panose="02060603050405020104" pitchFamily="18" charset="0"/>
              </a:rPr>
              <a:t>09: 00- 16: 00</a:t>
            </a:r>
          </a:p>
          <a:p>
            <a:endParaRPr lang="pt-BR" sz="2800" dirty="0">
              <a:solidFill>
                <a:srgbClr val="002060"/>
              </a:solidFill>
              <a:latin typeface="Rockwell Condensed" panose="02060603050405020104" pitchFamily="18" charset="0"/>
            </a:endParaRPr>
          </a:p>
          <a:p>
            <a:pPr marL="0" indent="0">
              <a:buNone/>
            </a:pPr>
            <a:r>
              <a:rPr lang="pt-BR" sz="2800" dirty="0">
                <a:solidFill>
                  <a:srgbClr val="002060"/>
                </a:solidFill>
                <a:latin typeface="Rockwell Condensed" panose="02060603050405020104" pitchFamily="18" charset="0"/>
              </a:rPr>
              <a:t>PAUZA:</a:t>
            </a:r>
          </a:p>
          <a:p>
            <a:r>
              <a:rPr lang="pt-BR" sz="2800" dirty="0">
                <a:solidFill>
                  <a:srgbClr val="002060"/>
                </a:solidFill>
                <a:latin typeface="Rockwell Condensed" panose="02060603050405020104" pitchFamily="18" charset="0"/>
              </a:rPr>
              <a:t>10: 00- 10: 05</a:t>
            </a:r>
          </a:p>
          <a:p>
            <a:r>
              <a:rPr lang="pt-BR" sz="2800" dirty="0">
                <a:solidFill>
                  <a:srgbClr val="002060"/>
                </a:solidFill>
                <a:latin typeface="Rockwell Condensed" panose="02060603050405020104" pitchFamily="18" charset="0"/>
              </a:rPr>
              <a:t>15: 30- 15: </a:t>
            </a:r>
            <a:r>
              <a:rPr lang="pt-BR" sz="2800" dirty="0" smtClean="0">
                <a:solidFill>
                  <a:srgbClr val="002060"/>
                </a:solidFill>
                <a:latin typeface="Rockwell Condensed" panose="02060603050405020104" pitchFamily="18" charset="0"/>
              </a:rPr>
              <a:t>35</a:t>
            </a:r>
            <a:endParaRPr lang="sl-SI" sz="2800" dirty="0" smtClean="0">
              <a:solidFill>
                <a:srgbClr val="002060"/>
              </a:solidFill>
              <a:latin typeface="Rockwell Condensed" panose="02060603050405020104" pitchFamily="18" charset="0"/>
            </a:endParaRPr>
          </a:p>
          <a:p>
            <a:endParaRPr lang="sl-SI" sz="2800" dirty="0">
              <a:solidFill>
                <a:srgbClr val="002060"/>
              </a:solidFill>
              <a:latin typeface="Rockwell Condensed" panose="02060603050405020104" pitchFamily="18" charset="0"/>
            </a:endParaRPr>
          </a:p>
          <a:p>
            <a:pPr marL="0" indent="0">
              <a:buNone/>
            </a:pPr>
            <a:r>
              <a:rPr lang="sl-SI" sz="2800" dirty="0" smtClean="0">
                <a:solidFill>
                  <a:srgbClr val="002060"/>
                </a:solidFill>
                <a:latin typeface="Rockwell Condensed" panose="02060603050405020104" pitchFamily="18" charset="0"/>
              </a:rPr>
              <a:t>KOSILO:</a:t>
            </a:r>
          </a:p>
          <a:p>
            <a:r>
              <a:rPr lang="pt-BR" sz="2800" dirty="0" smtClean="0">
                <a:solidFill>
                  <a:srgbClr val="002060"/>
                </a:solidFill>
                <a:latin typeface="Rockwell Condensed" panose="02060603050405020104" pitchFamily="18" charset="0"/>
              </a:rPr>
              <a:t>12</a:t>
            </a:r>
            <a:r>
              <a:rPr lang="pt-BR" sz="2800" dirty="0">
                <a:solidFill>
                  <a:srgbClr val="002060"/>
                </a:solidFill>
                <a:latin typeface="Rockwell Condensed" panose="02060603050405020104" pitchFamily="18" charset="0"/>
              </a:rPr>
              <a:t>: 30- 13: 30, Restavracija Lua</a:t>
            </a:r>
          </a:p>
          <a:p>
            <a:endParaRPr lang="pt-BR" sz="2800" dirty="0">
              <a:solidFill>
                <a:srgbClr val="002060"/>
              </a:solidFill>
              <a:latin typeface="Rockwell Condensed" panose="02060603050405020104" pitchFamily="18" charset="0"/>
            </a:endParaRPr>
          </a:p>
          <a:p>
            <a:endParaRPr lang="de-DE" sz="2800" dirty="0">
              <a:latin typeface="Rockwell Condensed" panose="020606030504050201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8778" y="2369127"/>
            <a:ext cx="2361367" cy="3146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187" y="302036"/>
            <a:ext cx="3969327" cy="2231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2230" y="4357517"/>
            <a:ext cx="3097036" cy="2316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5016" y="2796806"/>
            <a:ext cx="2719052" cy="27190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6525"/>
            <a:ext cx="3358778" cy="73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6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62" y="214745"/>
            <a:ext cx="8596668" cy="1320800"/>
          </a:xfrm>
        </p:spPr>
        <p:txBody>
          <a:bodyPr>
            <a:noAutofit/>
          </a:bodyPr>
          <a:lstStyle/>
          <a:p>
            <a:r>
              <a:rPr lang="de-DE" sz="4400" dirty="0">
                <a:solidFill>
                  <a:srgbClr val="002060"/>
                </a:solidFill>
                <a:latin typeface="Rockwell Condensed" panose="02060603050405020104" pitchFamily="18" charset="0"/>
              </a:rPr>
              <a:t>CNC STROJ,</a:t>
            </a:r>
            <a:br>
              <a:rPr lang="de-DE" sz="4400" dirty="0">
                <a:solidFill>
                  <a:srgbClr val="002060"/>
                </a:solidFill>
                <a:latin typeface="Rockwell Condensed" panose="02060603050405020104" pitchFamily="18" charset="0"/>
              </a:rPr>
            </a:br>
            <a:r>
              <a:rPr lang="de-DE" sz="4400" dirty="0">
                <a:solidFill>
                  <a:srgbClr val="002060"/>
                </a:solidFill>
                <a:latin typeface="Rockwell Condensed" panose="02060603050405020104" pitchFamily="18" charset="0"/>
              </a:rPr>
              <a:t>ČISTILNI STROJ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508" y="-83127"/>
            <a:ext cx="11337229" cy="6385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9149" y="2934509"/>
            <a:ext cx="2879285" cy="383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7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12" y="111586"/>
            <a:ext cx="6980698" cy="60447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0163" y="2587336"/>
            <a:ext cx="2826490" cy="3725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329" y="-47336"/>
            <a:ext cx="4616671" cy="101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92" y="316031"/>
            <a:ext cx="10761854" cy="60328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4097"/>
            <a:ext cx="3065318" cy="67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3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62" y="301786"/>
            <a:ext cx="10922029" cy="5719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2978"/>
            <a:ext cx="3252355" cy="71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8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57957">
            <a:off x="4048288" y="2966612"/>
            <a:ext cx="3449918" cy="34499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62" y="5997268"/>
            <a:ext cx="3915130" cy="860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90678" cy="3743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68302" y="694532"/>
            <a:ext cx="47038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5400" b="1" dirty="0" smtClean="0">
                <a:solidFill>
                  <a:schemeClr val="accent2">
                    <a:lumMod val="50000"/>
                  </a:schemeClr>
                </a:solidFill>
                <a:latin typeface="Rockwell Condensed" panose="02060603050405020104" pitchFamily="18" charset="0"/>
              </a:rPr>
              <a:t>„SPREJEMAMO</a:t>
            </a:r>
            <a:endParaRPr lang="sl-SI" sz="5400" b="1" dirty="0">
              <a:solidFill>
                <a:schemeClr val="accent2">
                  <a:lumMod val="50000"/>
                </a:schemeClr>
              </a:solidFill>
              <a:latin typeface="Rockwell Condensed" panose="02060603050405020104" pitchFamily="18" charset="0"/>
            </a:endParaRPr>
          </a:p>
          <a:p>
            <a:pPr algn="ctr"/>
            <a:r>
              <a:rPr lang="sl-SI" sz="5400" b="1" dirty="0" smtClean="0">
                <a:solidFill>
                  <a:schemeClr val="accent2">
                    <a:lumMod val="50000"/>
                  </a:schemeClr>
                </a:solidFill>
                <a:latin typeface="Rockwell Condensed" panose="02060603050405020104" pitchFamily="18" charset="0"/>
              </a:rPr>
              <a:t>PRILOŽNOSTI“</a:t>
            </a:r>
          </a:p>
          <a:p>
            <a:pPr algn="ctr"/>
            <a:endParaRPr lang="de-DE" sz="5400" b="1" dirty="0">
              <a:solidFill>
                <a:schemeClr val="accent2">
                  <a:lumMod val="50000"/>
                </a:schemeClr>
              </a:solidFill>
              <a:latin typeface="Rockwell Condensed" panose="02060603050405020104" pitchFamily="18" charset="0"/>
            </a:endParaRPr>
          </a:p>
          <a:p>
            <a:r>
              <a:rPr lang="sl-SI" sz="5400" dirty="0" smtClean="0">
                <a:solidFill>
                  <a:schemeClr val="accent2">
                    <a:lumMod val="50000"/>
                  </a:schemeClr>
                </a:solidFill>
                <a:latin typeface="Jokerman" panose="04090605060D06020702" pitchFamily="82" charset="0"/>
              </a:rPr>
              <a:t>BRAG</a:t>
            </a:r>
            <a:r>
              <a:rPr lang="de-DE" sz="5400" dirty="0" smtClean="0">
                <a:solidFill>
                  <a:schemeClr val="accent2">
                    <a:lumMod val="50000"/>
                  </a:schemeClr>
                </a:solidFill>
                <a:latin typeface="Jokerman" panose="04090605060D06020702" pitchFamily="82" charset="0"/>
              </a:rPr>
              <a:t>A 2019</a:t>
            </a:r>
            <a:endParaRPr lang="sl-SI" sz="5400" dirty="0" smtClean="0">
              <a:solidFill>
                <a:schemeClr val="accent2">
                  <a:lumMod val="50000"/>
                </a:schemeClr>
              </a:solidFill>
              <a:latin typeface="Jokerman" panose="04090605060D06020702" pitchFamily="82" charset="0"/>
            </a:endParaRPr>
          </a:p>
          <a:p>
            <a:endParaRPr lang="sl-SI" sz="5400" dirty="0">
              <a:solidFill>
                <a:schemeClr val="accent2">
                  <a:lumMod val="50000"/>
                </a:schemeClr>
              </a:solidFill>
              <a:latin typeface="Jokerman" panose="04090605060D06020702" pitchFamily="82" charset="0"/>
            </a:endParaRPr>
          </a:p>
          <a:p>
            <a:endParaRPr lang="sl-SI" sz="5400" dirty="0" smtClean="0">
              <a:solidFill>
                <a:schemeClr val="accent2">
                  <a:lumMod val="50000"/>
                </a:schemeClr>
              </a:solidFill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1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341430"/>
            <a:ext cx="10479093" cy="4962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736" y="6018050"/>
            <a:ext cx="3820601" cy="83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7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8000" dirty="0" smtClean="0">
                <a:solidFill>
                  <a:srgbClr val="002060"/>
                </a:solidFill>
                <a:latin typeface="Rockwell Condensed" panose="02060603050405020104" pitchFamily="18" charset="0"/>
              </a:rPr>
              <a:t>ZADNJI DAN </a:t>
            </a:r>
            <a:endParaRPr lang="de-DE" sz="8000" dirty="0">
              <a:solidFill>
                <a:srgbClr val="002060"/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3" y="454340"/>
            <a:ext cx="10337350" cy="5359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1568"/>
            <a:ext cx="3395225" cy="74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7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30710" y="2585850"/>
            <a:ext cx="3684032" cy="485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492" y="441325"/>
            <a:ext cx="4592781" cy="25821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99" y="441325"/>
            <a:ext cx="4553269" cy="25599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1902"/>
            <a:ext cx="2691245" cy="59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98701">
            <a:off x="6921219" y="62345"/>
            <a:ext cx="5223325" cy="1320800"/>
          </a:xfrm>
        </p:spPr>
        <p:txBody>
          <a:bodyPr>
            <a:noAutofit/>
          </a:bodyPr>
          <a:lstStyle/>
          <a:p>
            <a:pPr algn="ctr"/>
            <a:r>
              <a:rPr lang="sl-SI" sz="8000" b="1" dirty="0" smtClean="0">
                <a:solidFill>
                  <a:srgbClr val="C00000"/>
                </a:solidFill>
                <a:latin typeface="Chiller" panose="04020404031007020602" pitchFamily="82" charset="0"/>
              </a:rPr>
              <a:t>LABORATORIJ A2</a:t>
            </a:r>
            <a:endParaRPr lang="de-DE" sz="8000" b="1" dirty="0">
              <a:solidFill>
                <a:srgbClr val="C00000"/>
              </a:solidFill>
              <a:latin typeface="Chiller" panose="040204040310070206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70" y="35675"/>
            <a:ext cx="3125210" cy="68707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003" y="839687"/>
            <a:ext cx="10754590" cy="591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9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27" y="269307"/>
            <a:ext cx="10546984" cy="6575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2057" y="6306520"/>
            <a:ext cx="2449943" cy="53861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70" y="35675"/>
            <a:ext cx="3125210" cy="68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2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9342" y="1579418"/>
            <a:ext cx="3541375" cy="1639454"/>
          </a:xfrm>
        </p:spPr>
        <p:txBody>
          <a:bodyPr>
            <a:normAutofit/>
          </a:bodyPr>
          <a:lstStyle/>
          <a:p>
            <a:r>
              <a:rPr lang="sl-SI" sz="7200" dirty="0" smtClean="0">
                <a:solidFill>
                  <a:srgbClr val="002060"/>
                </a:solidFill>
                <a:latin typeface="Rockwell Condensed" panose="02060603050405020104" pitchFamily="18" charset="0"/>
              </a:rPr>
              <a:t>1. TEDEN</a:t>
            </a:r>
            <a:endParaRPr lang="de-DE" sz="7200" dirty="0">
              <a:solidFill>
                <a:srgbClr val="002060"/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8539"/>
            <a:ext cx="10402783" cy="5869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992582" cy="6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3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87" y="493660"/>
            <a:ext cx="10661176" cy="6005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1257" y="6170270"/>
            <a:ext cx="2992582" cy="6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7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659" y="436418"/>
            <a:ext cx="3053002" cy="1320800"/>
          </a:xfrm>
        </p:spPr>
        <p:txBody>
          <a:bodyPr>
            <a:normAutofit/>
          </a:bodyPr>
          <a:lstStyle/>
          <a:p>
            <a:r>
              <a:rPr lang="sl-SI" sz="7200" dirty="0" smtClean="0">
                <a:solidFill>
                  <a:srgbClr val="002060"/>
                </a:solidFill>
                <a:latin typeface="Rockwell Condensed" panose="02060603050405020104" pitchFamily="18" charset="0"/>
              </a:rPr>
              <a:t>2. TEDEN</a:t>
            </a:r>
            <a:endParaRPr lang="de-DE" sz="7200" dirty="0">
              <a:solidFill>
                <a:srgbClr val="002060"/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56264" cy="73786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73" y="737867"/>
            <a:ext cx="10421190" cy="606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0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980717" cy="6604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036" y="0"/>
            <a:ext cx="3213964" cy="70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6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6834" y="142009"/>
            <a:ext cx="3697239" cy="1320800"/>
          </a:xfrm>
        </p:spPr>
        <p:txBody>
          <a:bodyPr>
            <a:noAutofit/>
          </a:bodyPr>
          <a:lstStyle/>
          <a:p>
            <a:r>
              <a:rPr lang="sl-SI" sz="8800" dirty="0" smtClean="0">
                <a:solidFill>
                  <a:srgbClr val="002060"/>
                </a:solidFill>
                <a:latin typeface="Rockwell Condensed" panose="02060603050405020104" pitchFamily="18" charset="0"/>
              </a:rPr>
              <a:t>3. TEDEN</a:t>
            </a:r>
            <a:endParaRPr lang="de-DE" sz="8800" dirty="0">
              <a:solidFill>
                <a:srgbClr val="002060"/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409"/>
            <a:ext cx="10591878" cy="5883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97827" cy="74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4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627975" cy="1320800"/>
          </a:xfrm>
        </p:spPr>
        <p:txBody>
          <a:bodyPr>
            <a:normAutofit/>
          </a:bodyPr>
          <a:lstStyle/>
          <a:p>
            <a:r>
              <a:rPr lang="sl-SI" sz="5400" dirty="0" smtClean="0">
                <a:solidFill>
                  <a:schemeClr val="accent2">
                    <a:lumMod val="50000"/>
                  </a:schemeClr>
                </a:solidFill>
                <a:latin typeface="Rockwell Condensed" panose="02060603050405020104" pitchFamily="18" charset="0"/>
                <a:cs typeface="Arial" panose="020B0604020202020204" pitchFamily="34" charset="0"/>
              </a:rPr>
              <a:t>PRIJAVA DIJAKOV</a:t>
            </a:r>
            <a:endParaRPr lang="de-DE" sz="5400" dirty="0">
              <a:solidFill>
                <a:schemeClr val="accent2">
                  <a:lumMod val="50000"/>
                </a:schemeClr>
              </a:solidFill>
              <a:latin typeface="Rockwell Condensed" panose="02060603050405020104" pitchFamily="18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000" dirty="0" smtClean="0"/>
              <a:t>PRIJAVNICA</a:t>
            </a:r>
          </a:p>
          <a:p>
            <a:r>
              <a:rPr lang="sl-SI" sz="2000" dirty="0" smtClean="0"/>
              <a:t>MOTIVACIJSKO PISMO</a:t>
            </a:r>
          </a:p>
          <a:p>
            <a:r>
              <a:rPr lang="sl-SI" sz="2000" dirty="0" smtClean="0"/>
              <a:t>EUROPASS CV</a:t>
            </a:r>
            <a:endParaRPr lang="de-DE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067" y="609600"/>
            <a:ext cx="4038600" cy="1133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130636"/>
            <a:ext cx="3308492" cy="7273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304" y="2022250"/>
            <a:ext cx="5263095" cy="4835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1706" y="2553195"/>
            <a:ext cx="3155598" cy="417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3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369" y="4889213"/>
            <a:ext cx="3716885" cy="19687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816" y="1501485"/>
            <a:ext cx="2547969" cy="3397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1088" y="41261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sl-SI" sz="6600" dirty="0" smtClean="0">
                <a:solidFill>
                  <a:srgbClr val="002060"/>
                </a:solidFill>
                <a:latin typeface="Jokerman" panose="04090605060D06020702" pitchFamily="82" charset="0"/>
              </a:rPr>
              <a:t>VSAKDANJIK</a:t>
            </a:r>
            <a:endParaRPr lang="de-DE" sz="6600" dirty="0">
              <a:solidFill>
                <a:srgbClr val="002060"/>
              </a:solidFill>
              <a:latin typeface="Jokerman" panose="04090605060D0602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289" y="2164193"/>
            <a:ext cx="8596668" cy="3880773"/>
          </a:xfrm>
        </p:spPr>
        <p:txBody>
          <a:bodyPr/>
          <a:lstStyle/>
          <a:p>
            <a:r>
              <a:rPr lang="sl-SI" dirty="0" smtClean="0"/>
              <a:t>POČITEK PO DELU</a:t>
            </a:r>
          </a:p>
          <a:p>
            <a:r>
              <a:rPr lang="sl-SI" dirty="0" smtClean="0"/>
              <a:t>PROSTI ČAS</a:t>
            </a:r>
          </a:p>
          <a:p>
            <a:r>
              <a:rPr lang="sl-SI" dirty="0" smtClean="0"/>
              <a:t>NAKUPOVANJE</a:t>
            </a:r>
            <a:r>
              <a:rPr lang="sl-SI" dirty="0" smtClean="0">
                <a:sym typeface="Wingdings" panose="05000000000000000000" pitchFamily="2" charset="2"/>
              </a:rPr>
              <a:t> BRAGA PARQUE</a:t>
            </a:r>
          </a:p>
          <a:p>
            <a:r>
              <a:rPr lang="sl-SI" dirty="0" smtClean="0">
                <a:sym typeface="Wingdings" panose="05000000000000000000" pitchFamily="2" charset="2"/>
              </a:rPr>
              <a:t>RAZISKOVANJE MESTA</a:t>
            </a:r>
          </a:p>
          <a:p>
            <a:r>
              <a:rPr lang="sl-SI" dirty="0" smtClean="0">
                <a:sym typeface="Wingdings" panose="05000000000000000000" pitchFamily="2" charset="2"/>
              </a:rPr>
              <a:t>OGLEDI</a:t>
            </a:r>
          </a:p>
          <a:p>
            <a:r>
              <a:rPr lang="sl-SI" dirty="0" smtClean="0">
                <a:sym typeface="Wingdings" panose="05000000000000000000" pitchFamily="2" charset="2"/>
              </a:rPr>
              <a:t>UNO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68" y="4525969"/>
            <a:ext cx="2357440" cy="17680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9078" y="76273"/>
            <a:ext cx="2513031" cy="3350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1568"/>
            <a:ext cx="3395225" cy="746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9358" y="3774332"/>
            <a:ext cx="2312751" cy="30836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289" y="76273"/>
            <a:ext cx="2815936" cy="2111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054" y="1462911"/>
            <a:ext cx="2926762" cy="21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357" y="3774332"/>
            <a:ext cx="3057012" cy="229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370" y="2230581"/>
            <a:ext cx="8596668" cy="1320800"/>
          </a:xfrm>
        </p:spPr>
        <p:txBody>
          <a:bodyPr>
            <a:noAutofit/>
          </a:bodyPr>
          <a:lstStyle/>
          <a:p>
            <a:r>
              <a:rPr lang="sl-SI" sz="16600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BRAGA</a:t>
            </a:r>
            <a:endParaRPr lang="de-DE" sz="16600" b="1" dirty="0">
              <a:solidFill>
                <a:srgbClr val="002060"/>
              </a:solidFill>
              <a:latin typeface="Chiller" panose="040204040310070206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12424" cy="3216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161" y="0"/>
            <a:ext cx="3461582" cy="25997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37" y="3216564"/>
            <a:ext cx="2251951" cy="3002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8113" y="3386131"/>
            <a:ext cx="2603902" cy="34718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161" y="4302229"/>
            <a:ext cx="3461582" cy="2567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56795"/>
            <a:ext cx="2734643" cy="60120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8807" y="-8163"/>
            <a:ext cx="2545720" cy="339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1379" y="2718953"/>
            <a:ext cx="8596668" cy="1320800"/>
          </a:xfrm>
        </p:spPr>
        <p:txBody>
          <a:bodyPr>
            <a:noAutofit/>
          </a:bodyPr>
          <a:lstStyle/>
          <a:p>
            <a:r>
              <a:rPr lang="sl-SI" sz="9600" dirty="0" smtClean="0">
                <a:solidFill>
                  <a:srgbClr val="002060"/>
                </a:solidFill>
                <a:latin typeface="Broadway" panose="04040905080B02020502" pitchFamily="82" charset="0"/>
              </a:rPr>
              <a:t>LIZBONA</a:t>
            </a:r>
            <a:endParaRPr lang="de-DE" sz="9600" dirty="0">
              <a:solidFill>
                <a:srgbClr val="002060"/>
              </a:solidFill>
              <a:latin typeface="Broadway" panose="04040905080B020205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1333" y="3227864"/>
            <a:ext cx="2722602" cy="36301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2122"/>
            <a:ext cx="2119095" cy="4658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595" y="4085884"/>
            <a:ext cx="3558237" cy="25391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98" y="0"/>
            <a:ext cx="2305737" cy="30743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5" y="3479470"/>
            <a:ext cx="2915520" cy="21866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119" y="-8014"/>
            <a:ext cx="2263807" cy="301840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770" y="4191784"/>
            <a:ext cx="1930220" cy="2573626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68" y="-8014"/>
            <a:ext cx="4222709" cy="3167032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815" y="0"/>
            <a:ext cx="2257796" cy="301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1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3821" y="11834"/>
            <a:ext cx="2284268" cy="3045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771" y="2012372"/>
            <a:ext cx="6887248" cy="1801091"/>
          </a:xfrm>
        </p:spPr>
        <p:txBody>
          <a:bodyPr>
            <a:noAutofit/>
          </a:bodyPr>
          <a:lstStyle/>
          <a:p>
            <a:pPr algn="ctr"/>
            <a:r>
              <a:rPr lang="sl-SI" sz="6600" dirty="0" smtClean="0">
                <a:solidFill>
                  <a:srgbClr val="002060"/>
                </a:solidFill>
                <a:latin typeface="Jokerman" panose="04090605060D06020702" pitchFamily="82" charset="0"/>
              </a:rPr>
              <a:t>VIANA DO CASTELO</a:t>
            </a:r>
            <a:endParaRPr lang="de-DE" sz="6600" dirty="0">
              <a:solidFill>
                <a:srgbClr val="002060"/>
              </a:solidFill>
              <a:latin typeface="Jokerman" panose="04090605060D060207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81298"/>
            <a:ext cx="3532909" cy="776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850573" cy="21379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40" y="2189884"/>
            <a:ext cx="2313709" cy="1735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73107">
            <a:off x="8918748" y="2670600"/>
            <a:ext cx="2909455" cy="2182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86" y="4031682"/>
            <a:ext cx="2590800" cy="1943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201" y="174928"/>
            <a:ext cx="3180387" cy="17880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201" y="4044679"/>
            <a:ext cx="3349336" cy="25120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0605">
            <a:off x="7546447" y="4434172"/>
            <a:ext cx="2920424" cy="2190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5604" y="259773"/>
            <a:ext cx="1769052" cy="235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0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333870">
            <a:off x="2893065" y="2716762"/>
            <a:ext cx="8892063" cy="1302752"/>
          </a:xfrm>
        </p:spPr>
        <p:txBody>
          <a:bodyPr>
            <a:noAutofit/>
          </a:bodyPr>
          <a:lstStyle/>
          <a:p>
            <a:r>
              <a:rPr lang="sl-SI" sz="9600" b="1" dirty="0" smtClean="0">
                <a:solidFill>
                  <a:srgbClr val="002060"/>
                </a:solidFill>
                <a:latin typeface="Colonna MT" panose="04020805060202030203" pitchFamily="82" charset="0"/>
              </a:rPr>
              <a:t>PORTO</a:t>
            </a:r>
            <a:endParaRPr lang="de-DE" sz="9600" b="1" dirty="0">
              <a:solidFill>
                <a:srgbClr val="002060"/>
              </a:solidFill>
              <a:latin typeface="Colonna MT" panose="04020805060202030203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6805" y="0"/>
            <a:ext cx="2839559" cy="3786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9831"/>
            <a:ext cx="3221182" cy="708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67" y="3436650"/>
            <a:ext cx="2034886" cy="27131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769" y="3736996"/>
            <a:ext cx="3726875" cy="27951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763" y="3453320"/>
            <a:ext cx="2111083" cy="28147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179" y="3972284"/>
            <a:ext cx="3390900" cy="25431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23" y="2455475"/>
            <a:ext cx="2448011" cy="1836008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8273" y="0"/>
            <a:ext cx="2208810" cy="294508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46" y="111119"/>
            <a:ext cx="3873217" cy="217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1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832836">
            <a:off x="1113751" y="2850975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sl-SI" sz="7200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TEKMA &amp; GALERIJA</a:t>
            </a:r>
            <a:endParaRPr lang="de-DE" sz="7200" b="1" dirty="0">
              <a:solidFill>
                <a:srgbClr val="002060"/>
              </a:solidFill>
              <a:latin typeface="Chiller" panose="040204040310070206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46" y="392905"/>
            <a:ext cx="3990109" cy="22210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272" y="3961178"/>
            <a:ext cx="3588328" cy="26912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46" y="3053222"/>
            <a:ext cx="1775114" cy="23668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404" y="4340999"/>
            <a:ext cx="2886446" cy="21648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218" y="112781"/>
            <a:ext cx="3127664" cy="23457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4925" y="143414"/>
            <a:ext cx="1902852" cy="25371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8274" y="1725353"/>
            <a:ext cx="2861337" cy="21460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726" y="4440591"/>
            <a:ext cx="2615499" cy="1958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0133"/>
            <a:ext cx="3356264" cy="73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7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09267" y="446635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sl-SI" sz="6600" dirty="0" smtClean="0">
                <a:solidFill>
                  <a:srgbClr val="002060"/>
                </a:solidFill>
                <a:latin typeface="Rockwell Condensed" panose="02060603050405020104" pitchFamily="18" charset="0"/>
              </a:rPr>
              <a:t>POSLOVILNA VEČERJA</a:t>
            </a:r>
            <a:endParaRPr lang="de-DE" sz="6600" dirty="0">
              <a:solidFill>
                <a:srgbClr val="002060"/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551" y="4196853"/>
            <a:ext cx="3985670" cy="2198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343551" cy="419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7" y="5973191"/>
            <a:ext cx="4024645" cy="884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259634" y="153731"/>
            <a:ext cx="2828568" cy="380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6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0879" flipH="1">
            <a:off x="7114601" y="3784383"/>
            <a:ext cx="2001551" cy="200155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00162">
            <a:off x="2085366" y="380865"/>
            <a:ext cx="3429210" cy="3413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3536373"/>
          </a:xfrm>
        </p:spPr>
        <p:txBody>
          <a:bodyPr>
            <a:normAutofit/>
          </a:bodyPr>
          <a:lstStyle/>
          <a:p>
            <a:r>
              <a:rPr lang="sl-SI" sz="6000" dirty="0" smtClean="0">
                <a:solidFill>
                  <a:srgbClr val="002060"/>
                </a:solidFill>
                <a:latin typeface="Rockwell Condensed" panose="02060603050405020104" pitchFamily="18" charset="0"/>
              </a:rPr>
              <a:t>PORTO</a:t>
            </a:r>
            <a:br>
              <a:rPr lang="sl-SI" sz="6000" dirty="0" smtClean="0">
                <a:solidFill>
                  <a:srgbClr val="002060"/>
                </a:solidFill>
                <a:latin typeface="Rockwell Condensed" panose="02060603050405020104" pitchFamily="18" charset="0"/>
              </a:rPr>
            </a:br>
            <a:r>
              <a:rPr lang="sl-SI" sz="6000" dirty="0">
                <a:solidFill>
                  <a:srgbClr val="002060"/>
                </a:solidFill>
                <a:latin typeface="Rockwell Condensed" panose="02060603050405020104" pitchFamily="18" charset="0"/>
              </a:rPr>
              <a:t/>
            </a:r>
            <a:br>
              <a:rPr lang="sl-SI" sz="6000" dirty="0">
                <a:solidFill>
                  <a:srgbClr val="002060"/>
                </a:solidFill>
                <a:latin typeface="Rockwell Condensed" panose="02060603050405020104" pitchFamily="18" charset="0"/>
              </a:rPr>
            </a:br>
            <a:endParaRPr lang="de-DE" sz="6000" dirty="0">
              <a:solidFill>
                <a:srgbClr val="002060"/>
              </a:solidFill>
              <a:latin typeface="Rockwell Condensed" panose="020606030504050201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06903" y="3251655"/>
            <a:ext cx="283141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600" dirty="0">
                <a:solidFill>
                  <a:srgbClr val="002060"/>
                </a:solidFill>
                <a:latin typeface="Rockwell Condensed" panose="02060603050405020104" pitchFamily="18" charset="0"/>
              </a:rPr>
              <a:t>DUNAJ</a:t>
            </a:r>
            <a:endParaRPr lang="de-DE" dirty="0">
              <a:solidFill>
                <a:srgbClr val="002060"/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82" y="1856364"/>
            <a:ext cx="3122636" cy="21688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792" y="32318"/>
            <a:ext cx="3173174" cy="27712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5734" y="5177195"/>
            <a:ext cx="2353127" cy="16808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6294" y="189958"/>
            <a:ext cx="1895011" cy="33751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59" y="4054431"/>
            <a:ext cx="1689560" cy="22527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6382"/>
            <a:ext cx="3054927" cy="6716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6650" y="609599"/>
            <a:ext cx="2272211" cy="30296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1520" y="4154934"/>
            <a:ext cx="2727538" cy="20498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816" y="5042168"/>
            <a:ext cx="2217041" cy="166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2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1007985" cy="874816"/>
          </a:xfrm>
        </p:spPr>
        <p:txBody>
          <a:bodyPr>
            <a:noAutofit/>
          </a:bodyPr>
          <a:lstStyle/>
          <a:p>
            <a:r>
              <a:rPr lang="sl-SI" sz="4800" dirty="0" smtClean="0">
                <a:solidFill>
                  <a:srgbClr val="002060"/>
                </a:solidFill>
                <a:latin typeface="Rockwell Condensed" panose="02060603050405020104" pitchFamily="18" charset="0"/>
              </a:rPr>
              <a:t>KAJ SMO SE NAUČILI, SPOZNALI, VIDELI?</a:t>
            </a:r>
            <a:endParaRPr lang="sl-SI" sz="4800" dirty="0">
              <a:solidFill>
                <a:srgbClr val="002060"/>
              </a:solidFill>
              <a:latin typeface="Rockwell Condensed" panose="02060603050405020104" pitchFamily="18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2505" y="1401289"/>
            <a:ext cx="11542814" cy="5296394"/>
          </a:xfrm>
        </p:spPr>
        <p:txBody>
          <a:bodyPr>
            <a:noAutofit/>
          </a:bodyPr>
          <a:lstStyle/>
          <a:p>
            <a:r>
              <a:rPr lang="sl-SI" sz="2800" dirty="0" smtClean="0">
                <a:latin typeface="Rockwell Condensed" panose="02060603050405020104" pitchFamily="18" charset="0"/>
              </a:rPr>
              <a:t>Izboljšali</a:t>
            </a:r>
            <a:r>
              <a:rPr lang="sl-SI" sz="2800" dirty="0">
                <a:latin typeface="Rockwell Condensed" panose="02060603050405020104" pitchFamily="18" charset="0"/>
              </a:rPr>
              <a:t> </a:t>
            </a:r>
            <a:r>
              <a:rPr lang="sl-SI" sz="2800" dirty="0" smtClean="0">
                <a:latin typeface="Rockwell Condensed" panose="02060603050405020104" pitchFamily="18" charset="0"/>
              </a:rPr>
              <a:t>jezikovne </a:t>
            </a:r>
            <a:r>
              <a:rPr lang="sl-SI" sz="2800" dirty="0">
                <a:latin typeface="Rockwell Condensed" panose="02060603050405020104" pitchFamily="18" charset="0"/>
              </a:rPr>
              <a:t>in poklicne </a:t>
            </a:r>
            <a:r>
              <a:rPr lang="sl-SI" sz="2800" dirty="0" smtClean="0">
                <a:latin typeface="Rockwell Condensed" panose="02060603050405020104" pitchFamily="18" charset="0"/>
              </a:rPr>
              <a:t>veščine </a:t>
            </a:r>
          </a:p>
          <a:p>
            <a:r>
              <a:rPr lang="sl-SI" sz="2800" dirty="0" smtClean="0">
                <a:latin typeface="Rockwell Condensed" panose="02060603050405020104" pitchFamily="18" charset="0"/>
              </a:rPr>
              <a:t>Spoznali</a:t>
            </a:r>
            <a:r>
              <a:rPr lang="sl-SI" sz="2800" dirty="0">
                <a:latin typeface="Rockwell Condensed" panose="02060603050405020104" pitchFamily="18" charset="0"/>
              </a:rPr>
              <a:t> </a:t>
            </a:r>
            <a:r>
              <a:rPr lang="sl-SI" sz="2800" dirty="0" smtClean="0">
                <a:latin typeface="Rockwell Condensed" panose="02060603050405020104" pitchFamily="18" charset="0"/>
              </a:rPr>
              <a:t>poklic, drug </a:t>
            </a:r>
            <a:r>
              <a:rPr lang="sl-SI" sz="2800" dirty="0">
                <a:latin typeface="Rockwell Condensed" panose="02060603050405020104" pitchFamily="18" charset="0"/>
              </a:rPr>
              <a:t>slog življenja, novo kulturo, </a:t>
            </a:r>
            <a:r>
              <a:rPr lang="sl-SI" sz="2800" dirty="0" smtClean="0">
                <a:latin typeface="Rockwell Condensed" panose="02060603050405020104" pitchFamily="18" charset="0"/>
              </a:rPr>
              <a:t>hrano</a:t>
            </a:r>
          </a:p>
          <a:p>
            <a:pPr marL="0" indent="0">
              <a:buNone/>
            </a:pPr>
            <a:r>
              <a:rPr lang="sl-SI" sz="2800" dirty="0" smtClean="0">
                <a:latin typeface="Rockwell Condensed" panose="02060603050405020104" pitchFamily="18" charset="0"/>
              </a:rPr>
              <a:t> </a:t>
            </a:r>
          </a:p>
          <a:p>
            <a:r>
              <a:rPr lang="sl-SI" sz="2800" dirty="0" smtClean="0">
                <a:latin typeface="Rockwell Condensed" panose="02060603050405020104" pitchFamily="18" charset="0"/>
              </a:rPr>
              <a:t>Pridobili nove veščine in izkušnje </a:t>
            </a:r>
          </a:p>
          <a:p>
            <a:r>
              <a:rPr lang="sl-SI" sz="2800" dirty="0" smtClean="0">
                <a:latin typeface="Rockwell Condensed" panose="02060603050405020104" pitchFamily="18" charset="0"/>
              </a:rPr>
              <a:t>Videli</a:t>
            </a:r>
            <a:r>
              <a:rPr lang="sl-SI" sz="2800" dirty="0">
                <a:latin typeface="Rockwell Condensed" panose="02060603050405020104" pitchFamily="18" charset="0"/>
              </a:rPr>
              <a:t> mnoga mesta, </a:t>
            </a:r>
            <a:r>
              <a:rPr lang="sl-SI" sz="2800" dirty="0" smtClean="0">
                <a:latin typeface="Rockwell Condensed" panose="02060603050405020104" pitchFamily="18" charset="0"/>
              </a:rPr>
              <a:t>znamenitosti, atlantski ocean</a:t>
            </a:r>
          </a:p>
          <a:p>
            <a:pPr marL="0" indent="0">
              <a:buNone/>
            </a:pPr>
            <a:endParaRPr lang="sl-SI" sz="2800" dirty="0" smtClean="0">
              <a:latin typeface="Rockwell Condensed" panose="02060603050405020104" pitchFamily="18" charset="0"/>
            </a:endParaRPr>
          </a:p>
          <a:p>
            <a:r>
              <a:rPr lang="sl-SI" sz="2800" dirty="0" smtClean="0">
                <a:latin typeface="Rockwell Condensed" panose="02060603050405020104" pitchFamily="18" charset="0"/>
              </a:rPr>
              <a:t>Spoznali drug </a:t>
            </a:r>
            <a:r>
              <a:rPr lang="sl-SI" sz="2800" dirty="0">
                <a:latin typeface="Rockwell Condensed" panose="02060603050405020104" pitchFamily="18" charset="0"/>
              </a:rPr>
              <a:t>drugega, s</a:t>
            </a:r>
            <a:r>
              <a:rPr lang="sl-SI" sz="2800" dirty="0" smtClean="0">
                <a:latin typeface="Rockwell Condensed" panose="02060603050405020104" pitchFamily="18" charset="0"/>
              </a:rPr>
              <a:t>poprijateljili </a:t>
            </a:r>
            <a:r>
              <a:rPr lang="sl-SI" sz="2800" dirty="0">
                <a:latin typeface="Rockwell Condensed" panose="02060603050405020104" pitchFamily="18" charset="0"/>
              </a:rPr>
              <a:t>smo </a:t>
            </a:r>
            <a:r>
              <a:rPr lang="sl-SI" sz="2800" dirty="0" smtClean="0">
                <a:latin typeface="Rockwell Condensed" panose="02060603050405020104" pitchFamily="18" charset="0"/>
              </a:rPr>
              <a:t>se in povezali</a:t>
            </a:r>
          </a:p>
          <a:p>
            <a:r>
              <a:rPr lang="sl-SI" sz="2800" dirty="0" smtClean="0">
                <a:latin typeface="Rockwell Condensed" panose="02060603050405020104" pitchFamily="18" charset="0"/>
              </a:rPr>
              <a:t>Postali bolj samostojni</a:t>
            </a:r>
          </a:p>
          <a:p>
            <a:endParaRPr lang="sl-SI" sz="2400" dirty="0"/>
          </a:p>
          <a:p>
            <a:endParaRPr lang="sl-SI" sz="2400" dirty="0" smtClean="0"/>
          </a:p>
          <a:p>
            <a:pPr marL="0" indent="0">
              <a:buNone/>
            </a:pPr>
            <a:r>
              <a:rPr lang="sl-SI" sz="2400" dirty="0"/>
              <a:t/>
            </a:r>
            <a:br>
              <a:rPr lang="sl-SI" sz="2400" dirty="0"/>
            </a:br>
            <a:endParaRPr lang="sl-SI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713" y="2592089"/>
            <a:ext cx="3780752" cy="267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2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700644"/>
            <a:ext cx="8596668" cy="59851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sz="3600" dirty="0">
                <a:solidFill>
                  <a:srgbClr val="002060"/>
                </a:solidFill>
                <a:latin typeface="Rockwell Condensed" panose="02060603050405020104" pitchFamily="18" charset="0"/>
              </a:rPr>
              <a:t>KAJ JE BILO DRUGAČE?</a:t>
            </a:r>
          </a:p>
          <a:p>
            <a:r>
              <a:rPr lang="sl-SI" sz="2800" dirty="0">
                <a:latin typeface="Rockwell Condensed" panose="02060603050405020104" pitchFamily="18" charset="0"/>
              </a:rPr>
              <a:t>Boljše kot smo pričakovali</a:t>
            </a:r>
          </a:p>
          <a:p>
            <a:r>
              <a:rPr lang="sl-SI" sz="2800" dirty="0">
                <a:latin typeface="Rockwell Condensed" panose="02060603050405020104" pitchFamily="18" charset="0"/>
              </a:rPr>
              <a:t>Ljudje zelo </a:t>
            </a:r>
            <a:r>
              <a:rPr lang="sl-SI" sz="2800" dirty="0" smtClean="0">
                <a:latin typeface="Rockwell Condensed" panose="02060603050405020104" pitchFamily="18" charset="0"/>
              </a:rPr>
              <a:t>prijazni, pripravljeni pomagati</a:t>
            </a:r>
            <a:endParaRPr lang="sl-SI" sz="2800" dirty="0">
              <a:latin typeface="Rockwell Condensed" panose="02060603050405020104" pitchFamily="18" charset="0"/>
            </a:endParaRPr>
          </a:p>
          <a:p>
            <a:r>
              <a:rPr lang="sl-SI" sz="2800" dirty="0">
                <a:latin typeface="Rockwell Condensed" panose="02060603050405020104" pitchFamily="18" charset="0"/>
              </a:rPr>
              <a:t>Sproščeno </a:t>
            </a:r>
            <a:r>
              <a:rPr lang="sl-SI" sz="2800" dirty="0" smtClean="0">
                <a:latin typeface="Rockwell Condensed" panose="02060603050405020104" pitchFamily="18" charset="0"/>
              </a:rPr>
              <a:t>vzdušje</a:t>
            </a:r>
          </a:p>
          <a:p>
            <a:r>
              <a:rPr lang="sl-SI" sz="2800" dirty="0" smtClean="0">
                <a:latin typeface="Rockwell Condensed" panose="02060603050405020104" pitchFamily="18" charset="0"/>
              </a:rPr>
              <a:t>Dobra organizacija</a:t>
            </a:r>
            <a:endParaRPr lang="sl-SI" sz="2800" dirty="0">
              <a:latin typeface="Rockwell Condensed" panose="02060603050405020104" pitchFamily="18" charset="0"/>
            </a:endParaRPr>
          </a:p>
          <a:p>
            <a:endParaRPr lang="sl-SI" sz="2800" dirty="0">
              <a:latin typeface="Rockwell Condensed" panose="02060603050405020104" pitchFamily="18" charset="0"/>
            </a:endParaRPr>
          </a:p>
          <a:p>
            <a:pPr marL="0" indent="0">
              <a:buNone/>
            </a:pPr>
            <a:r>
              <a:rPr lang="sl-SI" sz="3600" dirty="0" smtClean="0">
                <a:solidFill>
                  <a:srgbClr val="002060"/>
                </a:solidFill>
                <a:latin typeface="Rockwell Condensed" panose="02060603050405020104" pitchFamily="18" charset="0"/>
              </a:rPr>
              <a:t>ERASMUS+ MOBILNOST PRIPOROČAMO</a:t>
            </a:r>
            <a:r>
              <a:rPr lang="sl-SI" sz="2800" dirty="0" smtClean="0">
                <a:solidFill>
                  <a:srgbClr val="002060"/>
                </a:solidFill>
                <a:latin typeface="Rockwell Condensed" panose="02060603050405020104" pitchFamily="18" charset="0"/>
              </a:rPr>
              <a:t>, ker </a:t>
            </a:r>
            <a:endParaRPr lang="sl-SI" sz="2800" dirty="0">
              <a:solidFill>
                <a:srgbClr val="002060"/>
              </a:solidFill>
              <a:latin typeface="Rockwell Condensed" panose="02060603050405020104" pitchFamily="18" charset="0"/>
            </a:endParaRPr>
          </a:p>
          <a:p>
            <a:r>
              <a:rPr lang="sl-SI" sz="2800" dirty="0">
                <a:latin typeface="Rockwell Condensed" panose="02060603050405020104" pitchFamily="18" charset="0"/>
              </a:rPr>
              <a:t>Velika priložnost </a:t>
            </a:r>
          </a:p>
          <a:p>
            <a:r>
              <a:rPr lang="sl-SI" sz="2800" dirty="0">
                <a:latin typeface="Rockwell Condensed" panose="02060603050405020104" pitchFamily="18" charset="0"/>
              </a:rPr>
              <a:t>Odlična </a:t>
            </a:r>
            <a:r>
              <a:rPr lang="sl-SI" sz="2800" dirty="0" smtClean="0">
                <a:latin typeface="Rockwell Condensed" panose="02060603050405020104" pitchFamily="18" charset="0"/>
              </a:rPr>
              <a:t>izkušnja</a:t>
            </a:r>
          </a:p>
          <a:p>
            <a:r>
              <a:rPr lang="sl-SI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ckwell Condensed" panose="02060603050405020104" pitchFamily="18" charset="0"/>
              </a:rPr>
              <a:t>Širjenje obzorja</a:t>
            </a:r>
          </a:p>
          <a:p>
            <a:r>
              <a:rPr lang="sl-SI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ckwell Condensed" panose="02060603050405020104" pitchFamily="18" charset="0"/>
              </a:rPr>
              <a:t>Še bolj cenimo to kar imamo doma</a:t>
            </a:r>
            <a:endParaRPr lang="sl-SI" sz="2800" dirty="0">
              <a:solidFill>
                <a:schemeClr val="tx1">
                  <a:lumMod val="95000"/>
                  <a:lumOff val="5000"/>
                </a:schemeClr>
              </a:solidFill>
              <a:latin typeface="Rockwell Condensed" panose="02060603050405020104" pitchFamily="18" charset="0"/>
            </a:endParaRPr>
          </a:p>
          <a:p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226899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6000" dirty="0" smtClean="0">
                <a:solidFill>
                  <a:schemeClr val="accent2">
                    <a:lumMod val="50000"/>
                  </a:schemeClr>
                </a:solidFill>
                <a:latin typeface="Rockwell Condensed" panose="02060603050405020104" pitchFamily="18" charset="0"/>
              </a:rPr>
              <a:t>PRIPRAVE PRED MOBILNOSTJO</a:t>
            </a:r>
            <a:endParaRPr lang="de-DE" sz="6000" dirty="0">
              <a:solidFill>
                <a:schemeClr val="accent2">
                  <a:lumMod val="50000"/>
                </a:schemeClr>
              </a:solidFill>
              <a:latin typeface="Rockwell Condensed" panose="020606030504050201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PB WORKS</a:t>
            </a:r>
          </a:p>
          <a:p>
            <a:r>
              <a:rPr lang="sl-SI" dirty="0" smtClean="0"/>
              <a:t>JEZIKOVNE </a:t>
            </a:r>
          </a:p>
          <a:p>
            <a:r>
              <a:rPr lang="sl-SI" dirty="0" smtClean="0"/>
              <a:t>KULTURNE </a:t>
            </a:r>
          </a:p>
          <a:p>
            <a:r>
              <a:rPr lang="sl-SI" dirty="0" smtClean="0"/>
              <a:t>PSIHOLOŠKE </a:t>
            </a:r>
          </a:p>
          <a:p>
            <a:r>
              <a:rPr lang="sl-SI" dirty="0" smtClean="0"/>
              <a:t>ORGANIZACIJSKE</a:t>
            </a:r>
          </a:p>
          <a:p>
            <a:r>
              <a:rPr lang="sl-SI" dirty="0" smtClean="0"/>
              <a:t>RAZDELITEV NALOG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2372"/>
            <a:ext cx="2982191" cy="655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409" y="1664077"/>
            <a:ext cx="4739591" cy="28040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313" y="4540827"/>
            <a:ext cx="2143125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9885" y="2869459"/>
            <a:ext cx="2960992" cy="381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7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458" y="3728194"/>
            <a:ext cx="4178878" cy="3129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5400" dirty="0" smtClean="0">
                <a:solidFill>
                  <a:srgbClr val="002060"/>
                </a:solidFill>
                <a:latin typeface="Jokerman" panose="04090605060D06020702" pitchFamily="82" charset="0"/>
              </a:rPr>
              <a:t>HVALA VAM</a:t>
            </a:r>
            <a:endParaRPr lang="de-DE" sz="5400" dirty="0">
              <a:solidFill>
                <a:srgbClr val="002060"/>
              </a:solidFill>
              <a:latin typeface="Jokerman" panose="04090605060D0602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095" y="1620131"/>
            <a:ext cx="8596668" cy="4919718"/>
          </a:xfrm>
        </p:spPr>
        <p:txBody>
          <a:bodyPr>
            <a:normAutofit/>
          </a:bodyPr>
          <a:lstStyle/>
          <a:p>
            <a:r>
              <a:rPr lang="sl-SI" sz="3200" dirty="0" smtClean="0">
                <a:latin typeface="Rockwell Condensed" panose="02060603050405020104" pitchFamily="18" charset="0"/>
              </a:rPr>
              <a:t>PROFESORICA LUČKA BAČIČ</a:t>
            </a:r>
          </a:p>
          <a:p>
            <a:r>
              <a:rPr lang="sl-SI" sz="3200" dirty="0" smtClean="0">
                <a:latin typeface="Rockwell Condensed" panose="02060603050405020104" pitchFamily="18" charset="0"/>
              </a:rPr>
              <a:t>PROFESORICA KATARINA FERENC</a:t>
            </a:r>
          </a:p>
          <a:p>
            <a:r>
              <a:rPr lang="sl-SI" sz="3200" dirty="0" smtClean="0">
                <a:latin typeface="Rockwell Condensed" panose="02060603050405020104" pitchFamily="18" charset="0"/>
              </a:rPr>
              <a:t>PROFESOR DARIO MOLNAR</a:t>
            </a:r>
          </a:p>
          <a:p>
            <a:r>
              <a:rPr lang="sl-SI" sz="3200" dirty="0" smtClean="0">
                <a:latin typeface="Rockwell Condensed" panose="02060603050405020104" pitchFamily="18" charset="0"/>
              </a:rPr>
              <a:t>RAVNATELJICA</a:t>
            </a:r>
          </a:p>
          <a:p>
            <a:r>
              <a:rPr lang="sl-SI" sz="3200" dirty="0" smtClean="0">
                <a:latin typeface="Rockwell Condensed" panose="02060603050405020104" pitchFamily="18" charset="0"/>
              </a:rPr>
              <a:t>PROFESORJEM, KI SO NAS PRIPRAVLJALI</a:t>
            </a:r>
          </a:p>
          <a:p>
            <a:r>
              <a:rPr lang="sl-SI" sz="3200" dirty="0" smtClean="0">
                <a:latin typeface="Rockwell Condensed" panose="02060603050405020104" pitchFamily="18" charset="0"/>
              </a:rPr>
              <a:t>STARŠEM</a:t>
            </a:r>
            <a:endParaRPr lang="de-DE" sz="3200" dirty="0">
              <a:latin typeface="Rockwell Condensed" panose="020606030504050201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878" y="206519"/>
            <a:ext cx="5831031" cy="38734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6985" y="3394623"/>
            <a:ext cx="2902527" cy="217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3" y="2160589"/>
            <a:ext cx="10877357" cy="4501468"/>
          </a:xfrm>
        </p:spPr>
        <p:txBody>
          <a:bodyPr>
            <a:normAutofit/>
          </a:bodyPr>
          <a:lstStyle/>
          <a:p>
            <a:endParaRPr lang="sl-SI" sz="4800" dirty="0" smtClean="0">
              <a:solidFill>
                <a:srgbClr val="0070C0"/>
              </a:solidFill>
              <a:latin typeface="Jokerman" panose="04090605060D06020702" pitchFamily="82" charset="0"/>
            </a:endParaRPr>
          </a:p>
          <a:p>
            <a:endParaRPr lang="sl-SI" sz="4800" dirty="0">
              <a:solidFill>
                <a:srgbClr val="0070C0"/>
              </a:solidFill>
              <a:latin typeface="Jokerman" panose="04090605060D06020702" pitchFamily="82" charset="0"/>
            </a:endParaRPr>
          </a:p>
          <a:p>
            <a:endParaRPr lang="sl-SI" sz="4800" dirty="0" smtClean="0">
              <a:solidFill>
                <a:srgbClr val="0070C0"/>
              </a:solidFill>
              <a:latin typeface="Jokerman" panose="04090605060D06020702" pitchFamily="82" charset="0"/>
            </a:endParaRPr>
          </a:p>
          <a:p>
            <a:pPr marL="0" indent="0">
              <a:buNone/>
            </a:pPr>
            <a:endParaRPr lang="sl-SI" sz="4800" dirty="0" smtClean="0">
              <a:solidFill>
                <a:srgbClr val="0070C0"/>
              </a:solidFill>
              <a:latin typeface="Jokerman" panose="04090605060D06020702" pitchFamily="82" charset="0"/>
            </a:endParaRPr>
          </a:p>
          <a:p>
            <a:pPr marL="0" indent="0">
              <a:buNone/>
            </a:pPr>
            <a:r>
              <a:rPr lang="sl-SI" sz="4800" dirty="0">
                <a:solidFill>
                  <a:srgbClr val="0070C0"/>
                </a:solidFill>
                <a:latin typeface="Jokerman" panose="04090605060D06020702" pitchFamily="82" charset="0"/>
              </a:rPr>
              <a:t> </a:t>
            </a:r>
            <a:r>
              <a:rPr lang="sl-SI" sz="4800" dirty="0" smtClean="0">
                <a:solidFill>
                  <a:srgbClr val="0070C0"/>
                </a:solidFill>
                <a:latin typeface="Jokerman" panose="04090605060D06020702" pitchFamily="82" charset="0"/>
              </a:rPr>
              <a:t>           HVALA ZA POZORNOST</a:t>
            </a:r>
            <a:endParaRPr lang="sl-SI" sz="4800" dirty="0">
              <a:solidFill>
                <a:srgbClr val="0070C0"/>
              </a:solidFill>
              <a:latin typeface="Jokerman" panose="04090605060D06020702" pitchFamily="82" charset="0"/>
            </a:endParaRPr>
          </a:p>
        </p:txBody>
      </p:sp>
      <p:pic>
        <p:nvPicPr>
          <p:cNvPr id="4" name="Pictur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635288" cy="478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33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1257" y="154379"/>
            <a:ext cx="9535886" cy="1776021"/>
          </a:xfrm>
        </p:spPr>
        <p:txBody>
          <a:bodyPr>
            <a:noAutofit/>
          </a:bodyPr>
          <a:lstStyle/>
          <a:p>
            <a:r>
              <a:rPr lang="sl-SI" sz="4400" dirty="0">
                <a:solidFill>
                  <a:schemeClr val="accent2">
                    <a:lumMod val="75000"/>
                  </a:schemeClr>
                </a:solidFill>
                <a:latin typeface="Rockwell Condensed" panose="02060603050405020104" pitchFamily="18" charset="0"/>
              </a:rPr>
              <a:t>OLS </a:t>
            </a:r>
            <a:r>
              <a:rPr lang="sl-SI" sz="4400" dirty="0" smtClean="0">
                <a:solidFill>
                  <a:schemeClr val="accent2">
                    <a:lumMod val="75000"/>
                  </a:schemeClr>
                </a:solidFill>
                <a:latin typeface="Rockwell Condensed" panose="02060603050405020104" pitchFamily="18" charset="0"/>
              </a:rPr>
              <a:t/>
            </a:r>
            <a:br>
              <a:rPr lang="sl-SI" sz="4400" dirty="0" smtClean="0">
                <a:solidFill>
                  <a:schemeClr val="accent2">
                    <a:lumMod val="75000"/>
                  </a:schemeClr>
                </a:solidFill>
                <a:latin typeface="Rockwell Condensed" panose="02060603050405020104" pitchFamily="18" charset="0"/>
              </a:rPr>
            </a:br>
            <a:r>
              <a:rPr lang="sl-SI" sz="4400" dirty="0" smtClean="0">
                <a:solidFill>
                  <a:schemeClr val="accent2">
                    <a:lumMod val="75000"/>
                  </a:schemeClr>
                </a:solidFill>
                <a:latin typeface="Rockwell Condensed" panose="02060603050405020104" pitchFamily="18" charset="0"/>
              </a:rPr>
              <a:t>SPLETNA JEZIKOVNA PODPORA – </a:t>
            </a:r>
            <a:br>
              <a:rPr lang="sl-SI" sz="4400" dirty="0" smtClean="0">
                <a:solidFill>
                  <a:schemeClr val="accent2">
                    <a:lumMod val="75000"/>
                  </a:schemeClr>
                </a:solidFill>
                <a:latin typeface="Rockwell Condensed" panose="02060603050405020104" pitchFamily="18" charset="0"/>
              </a:rPr>
            </a:br>
            <a:r>
              <a:rPr lang="sl-SI" sz="4400" dirty="0" smtClean="0">
                <a:solidFill>
                  <a:schemeClr val="accent2">
                    <a:lumMod val="75000"/>
                  </a:schemeClr>
                </a:solidFill>
                <a:latin typeface="Rockwell Condensed" panose="02060603050405020104" pitchFamily="18" charset="0"/>
              </a:rPr>
              <a:t>ONLINE LINGUISTIC SUPPORT</a:t>
            </a:r>
            <a:r>
              <a:rPr lang="sl-SI" sz="4400" dirty="0">
                <a:solidFill>
                  <a:schemeClr val="accent2">
                    <a:lumMod val="75000"/>
                  </a:schemeClr>
                </a:solidFill>
                <a:latin typeface="Rockwell Condensed" panose="02060603050405020104" pitchFamily="18" charset="0"/>
              </a:rPr>
              <a:t/>
            </a:r>
            <a:br>
              <a:rPr lang="sl-SI" sz="4400" dirty="0">
                <a:solidFill>
                  <a:schemeClr val="accent2">
                    <a:lumMod val="75000"/>
                  </a:schemeClr>
                </a:solidFill>
                <a:latin typeface="Rockwell Condensed" panose="02060603050405020104" pitchFamily="18" charset="0"/>
              </a:rPr>
            </a:br>
            <a:endParaRPr lang="sl-SI" sz="4400" dirty="0">
              <a:solidFill>
                <a:schemeClr val="accent2">
                  <a:lumMod val="75000"/>
                </a:schemeClr>
              </a:solidFill>
              <a:latin typeface="Rockwell Condensed" panose="02060603050405020104" pitchFamily="18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2541319"/>
            <a:ext cx="8596668" cy="3500043"/>
          </a:xfrm>
        </p:spPr>
        <p:txBody>
          <a:bodyPr/>
          <a:lstStyle/>
          <a:p>
            <a:r>
              <a:rPr lang="sl-SI" dirty="0" smtClean="0"/>
              <a:t>OLS je </a:t>
            </a:r>
            <a:r>
              <a:rPr lang="sl-SI" dirty="0"/>
              <a:t>brezplačna spletna platforma za učenje jezikov, namenjena udeležencem programov </a:t>
            </a:r>
            <a:r>
              <a:rPr lang="sl-SI" dirty="0" err="1"/>
              <a:t>Erasmus</a:t>
            </a:r>
            <a:r>
              <a:rPr lang="sl-SI" dirty="0" smtClean="0"/>
              <a:t>+</a:t>
            </a:r>
          </a:p>
          <a:p>
            <a:r>
              <a:rPr lang="sl-SI" dirty="0"/>
              <a:t>OLS ponuja spletna preverjanja jezikovnega znanja in </a:t>
            </a:r>
            <a:r>
              <a:rPr lang="sl-SI" dirty="0" smtClean="0"/>
              <a:t>tečaje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574" y="3734375"/>
            <a:ext cx="3185003" cy="3123625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1362"/>
            <a:ext cx="3714561" cy="81663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9704" y="2885704"/>
            <a:ext cx="3972296" cy="397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3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442" y="399472"/>
            <a:ext cx="8933242" cy="1320800"/>
          </a:xfrm>
        </p:spPr>
        <p:txBody>
          <a:bodyPr>
            <a:normAutofit/>
          </a:bodyPr>
          <a:lstStyle/>
          <a:p>
            <a:r>
              <a:rPr lang="sl-SI" sz="6600" dirty="0" smtClean="0">
                <a:solidFill>
                  <a:schemeClr val="accent2">
                    <a:lumMod val="50000"/>
                  </a:schemeClr>
                </a:solidFill>
                <a:latin typeface="Rockwell Condensed" panose="02060603050405020104" pitchFamily="18" charset="0"/>
              </a:rPr>
              <a:t>ODHOD</a:t>
            </a:r>
            <a:endParaRPr lang="de-DE" sz="6600" dirty="0">
              <a:solidFill>
                <a:schemeClr val="accent2">
                  <a:lumMod val="50000"/>
                </a:schemeClr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19745" cy="2119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97" y="1542551"/>
            <a:ext cx="4488874" cy="33666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0499" y="262632"/>
            <a:ext cx="2546723" cy="33920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3303">
            <a:off x="8383589" y="591801"/>
            <a:ext cx="3541890" cy="26564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226022"/>
            <a:ext cx="3071422" cy="6752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045" y="3615541"/>
            <a:ext cx="4220026" cy="31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9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85799" y="114300"/>
            <a:ext cx="3366655" cy="22340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accent2">
                    <a:lumMod val="50000"/>
                  </a:schemeClr>
                </a:solidFill>
                <a:latin typeface="Jokerman" panose="04090605060D06020702" pitchFamily="82" charset="0"/>
              </a:rPr>
              <a:t>        LENDAVA</a:t>
            </a:r>
          </a:p>
          <a:p>
            <a:pPr algn="ctr"/>
            <a:endParaRPr lang="sl-SI" sz="2400" dirty="0" smtClean="0">
              <a:solidFill>
                <a:schemeClr val="accent2">
                  <a:lumMod val="50000"/>
                </a:schemeClr>
              </a:solidFill>
              <a:latin typeface="Jokerman" panose="04090605060D06020702" pitchFamily="82" charset="0"/>
            </a:endParaRPr>
          </a:p>
          <a:p>
            <a:pPr algn="ctr"/>
            <a:r>
              <a:rPr lang="sl-SI" sz="2400" dirty="0" smtClean="0">
                <a:solidFill>
                  <a:schemeClr val="accent2">
                    <a:lumMod val="50000"/>
                  </a:schemeClr>
                </a:solidFill>
                <a:latin typeface="Jokerman" panose="04090605060D06020702" pitchFamily="82" charset="0"/>
              </a:rPr>
              <a:t>PORTUGALSKA</a:t>
            </a:r>
            <a:endParaRPr lang="de-DE" sz="2400" dirty="0">
              <a:solidFill>
                <a:schemeClr val="accent2">
                  <a:lumMod val="50000"/>
                </a:schemeClr>
              </a:solidFill>
              <a:latin typeface="Jokerman" panose="04090605060D06020702" pitchFamily="8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00"/>
            <a:ext cx="1350818" cy="135081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52752" y="0"/>
            <a:ext cx="4139248" cy="4139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78141"/>
            <a:ext cx="3547269" cy="779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1" y="3002973"/>
            <a:ext cx="320040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7209" y="476114"/>
            <a:ext cx="4409209" cy="2939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083" y="3002973"/>
            <a:ext cx="4421484" cy="375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5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925" y="547255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sl-SI" sz="8800" dirty="0" smtClean="0">
                <a:solidFill>
                  <a:schemeClr val="accent2">
                    <a:lumMod val="50000"/>
                  </a:schemeClr>
                </a:solidFill>
                <a:latin typeface="Jokerman" panose="04090605060D06020702" pitchFamily="82" charset="0"/>
              </a:rPr>
              <a:t>     BRAGA</a:t>
            </a:r>
            <a:endParaRPr lang="de-DE" dirty="0">
              <a:solidFill>
                <a:schemeClr val="accent2">
                  <a:lumMod val="50000"/>
                </a:schemeClr>
              </a:solidFill>
              <a:latin typeface="Jokerman" panose="04090605060D0602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3023753"/>
            <a:ext cx="8596668" cy="3017609"/>
          </a:xfrm>
        </p:spPr>
        <p:txBody>
          <a:bodyPr/>
          <a:lstStyle/>
          <a:p>
            <a:r>
              <a:rPr lang="sl-SI" dirty="0" smtClean="0"/>
              <a:t>PORTUGALSKA</a:t>
            </a:r>
          </a:p>
          <a:p>
            <a:r>
              <a:rPr lang="de-DE" dirty="0" smtClean="0"/>
              <a:t>1</a:t>
            </a:r>
            <a:r>
              <a:rPr lang="sl-SI" dirty="0" smtClean="0"/>
              <a:t>0 MIO PREBIVALCEV</a:t>
            </a:r>
          </a:p>
          <a:p>
            <a:r>
              <a:rPr lang="sl-SI" dirty="0" smtClean="0"/>
              <a:t>DOURO, TEJA</a:t>
            </a:r>
          </a:p>
          <a:p>
            <a:r>
              <a:rPr lang="sl-SI" dirty="0" smtClean="0"/>
              <a:t>TRETJE NAJVEČJE URBANO MESTO</a:t>
            </a:r>
          </a:p>
          <a:p>
            <a:r>
              <a:rPr lang="sl-SI" dirty="0" smtClean="0"/>
              <a:t>130.000 PREBIVALCEV</a:t>
            </a:r>
            <a:endParaRPr lang="sl-SI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1362"/>
            <a:ext cx="3714565" cy="816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14" y="120522"/>
            <a:ext cx="3577936" cy="2653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3819" y="4310484"/>
            <a:ext cx="3806104" cy="213919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9747" y="75871"/>
            <a:ext cx="2843632" cy="3791509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438" y="1971625"/>
            <a:ext cx="3155751" cy="420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0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6000" dirty="0" smtClean="0">
                <a:solidFill>
                  <a:schemeClr val="accent2">
                    <a:lumMod val="50000"/>
                  </a:schemeClr>
                </a:solidFill>
                <a:latin typeface="Rockwell Condensed" panose="02060603050405020104" pitchFamily="18" charset="0"/>
              </a:rPr>
              <a:t>U</a:t>
            </a:r>
            <a:r>
              <a:rPr lang="sl-SI" sz="6000" dirty="0" smtClean="0">
                <a:solidFill>
                  <a:schemeClr val="accent2">
                    <a:lumMod val="50000"/>
                  </a:schemeClr>
                </a:solidFill>
                <a:latin typeface="Rockwell Condensed" panose="02060603050405020104" pitchFamily="18" charset="0"/>
              </a:rPr>
              <a:t>RBAN HOTEL</a:t>
            </a:r>
            <a:r>
              <a:rPr lang="de-DE" sz="6000" dirty="0" smtClean="0">
                <a:solidFill>
                  <a:schemeClr val="accent2">
                    <a:lumMod val="50000"/>
                  </a:schemeClr>
                </a:solidFill>
                <a:latin typeface="Rockwell Condensed" panose="02060603050405020104" pitchFamily="18" charset="0"/>
              </a:rPr>
              <a:t> </a:t>
            </a:r>
            <a:r>
              <a:rPr lang="de-DE" sz="6000" dirty="0">
                <a:solidFill>
                  <a:schemeClr val="accent2">
                    <a:lumMod val="50000"/>
                  </a:schemeClr>
                </a:solidFill>
                <a:latin typeface="Rockwell Condensed" panose="02060603050405020104" pitchFamily="18" charset="0"/>
              </a:rPr>
              <a:t>Estação</a:t>
            </a:r>
            <a:br>
              <a:rPr lang="de-DE" sz="6000" dirty="0">
                <a:solidFill>
                  <a:schemeClr val="accent2">
                    <a:lumMod val="50000"/>
                  </a:schemeClr>
                </a:solidFill>
                <a:latin typeface="Rockwell Condensed" panose="02060603050405020104" pitchFamily="18" charset="0"/>
              </a:rPr>
            </a:br>
            <a:endParaRPr lang="de-DE" sz="6000" dirty="0">
              <a:solidFill>
                <a:schemeClr val="accent2">
                  <a:lumMod val="50000"/>
                </a:schemeClr>
              </a:solidFill>
              <a:latin typeface="Rockwell Condensed" panose="020606030504050201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SLOVENCI</a:t>
            </a:r>
          </a:p>
          <a:p>
            <a:r>
              <a:rPr lang="sl-SI" dirty="0" smtClean="0"/>
              <a:t>HRVATI</a:t>
            </a:r>
          </a:p>
          <a:p>
            <a:r>
              <a:rPr lang="sl-SI" dirty="0" smtClean="0"/>
              <a:t>ČEHI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6927" y="82023"/>
            <a:ext cx="4083627" cy="2723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2650" y="3082065"/>
            <a:ext cx="3059257" cy="2297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226" y="3082065"/>
            <a:ext cx="3857737" cy="25846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731" y="3082065"/>
            <a:ext cx="2587337" cy="34497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8757"/>
            <a:ext cx="3771900" cy="82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4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311</TotalTime>
  <Words>277</Words>
  <Application>Microsoft Office PowerPoint</Application>
  <PresentationFormat>Širokozaslonsko</PresentationFormat>
  <Paragraphs>114</Paragraphs>
  <Slides>41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10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41</vt:i4>
      </vt:variant>
    </vt:vector>
  </HeadingPairs>
  <TitlesOfParts>
    <vt:vector size="52" baseType="lpstr">
      <vt:lpstr>Arial</vt:lpstr>
      <vt:lpstr>Broadway</vt:lpstr>
      <vt:lpstr>Calibri</vt:lpstr>
      <vt:lpstr>Chiller</vt:lpstr>
      <vt:lpstr>Colonna MT</vt:lpstr>
      <vt:lpstr>Jokerman</vt:lpstr>
      <vt:lpstr>Rockwell Condensed</vt:lpstr>
      <vt:lpstr>Trebuchet MS</vt:lpstr>
      <vt:lpstr>Wingdings</vt:lpstr>
      <vt:lpstr>Wingdings 3</vt:lpstr>
      <vt:lpstr>Facet</vt:lpstr>
      <vt:lpstr> ERASMUS+  UČNA MOBILNOST DIJAKOV </vt:lpstr>
      <vt:lpstr>PowerPointova predstavitev</vt:lpstr>
      <vt:lpstr>PRIJAVA DIJAKOV</vt:lpstr>
      <vt:lpstr>PRIPRAVE PRED MOBILNOSTJO</vt:lpstr>
      <vt:lpstr>OLS  SPLETNA JEZIKOVNA PODPORA –  ONLINE LINGUISTIC SUPPORT </vt:lpstr>
      <vt:lpstr>ODHOD</vt:lpstr>
      <vt:lpstr>PowerPointova predstavitev</vt:lpstr>
      <vt:lpstr>     BRAGA</vt:lpstr>
      <vt:lpstr>URBAN HOTEL Estação </vt:lpstr>
      <vt:lpstr>ZAJTRK </vt:lpstr>
      <vt:lpstr>KOSILO</vt:lpstr>
      <vt:lpstr>VEČERJA </vt:lpstr>
      <vt:lpstr>TIPIČNO PORTUGALSKO </vt:lpstr>
      <vt:lpstr>LABINA</vt:lpstr>
      <vt:lpstr>PowerPointova predstavitev</vt:lpstr>
      <vt:lpstr>CNC STROJ, ČISTILNI STROJ</vt:lpstr>
      <vt:lpstr>PowerPointova predstavitev</vt:lpstr>
      <vt:lpstr>PowerPointova predstavitev</vt:lpstr>
      <vt:lpstr>PowerPointova predstavitev</vt:lpstr>
      <vt:lpstr>PowerPointova predstavitev</vt:lpstr>
      <vt:lpstr>ZADNJI DAN </vt:lpstr>
      <vt:lpstr>PowerPointova predstavitev</vt:lpstr>
      <vt:lpstr>LABORATORIJ A2</vt:lpstr>
      <vt:lpstr>PowerPointova predstavitev</vt:lpstr>
      <vt:lpstr>1. TEDEN</vt:lpstr>
      <vt:lpstr>PowerPointova predstavitev</vt:lpstr>
      <vt:lpstr>2. TEDEN</vt:lpstr>
      <vt:lpstr>PowerPointova predstavitev</vt:lpstr>
      <vt:lpstr>3. TEDEN</vt:lpstr>
      <vt:lpstr>VSAKDANJIK</vt:lpstr>
      <vt:lpstr>BRAGA</vt:lpstr>
      <vt:lpstr>LIZBONA</vt:lpstr>
      <vt:lpstr>VIANA DO CASTELO</vt:lpstr>
      <vt:lpstr>PORTO</vt:lpstr>
      <vt:lpstr>TEKMA &amp; GALERIJA</vt:lpstr>
      <vt:lpstr>POSLOVILNA VEČERJA</vt:lpstr>
      <vt:lpstr>PORTO  </vt:lpstr>
      <vt:lpstr>KAJ SMO SE NAUČILI, SPOZNALI, VIDELI?</vt:lpstr>
      <vt:lpstr>PowerPointova predstavitev</vt:lpstr>
      <vt:lpstr>HVALA VAM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Iris</dc:creator>
  <cp:lastModifiedBy>Matej</cp:lastModifiedBy>
  <cp:revision>117</cp:revision>
  <cp:lastPrinted>2019-12-17T08:46:34Z</cp:lastPrinted>
  <dcterms:created xsi:type="dcterms:W3CDTF">2019-12-09T19:25:00Z</dcterms:created>
  <dcterms:modified xsi:type="dcterms:W3CDTF">2019-12-24T11:36:00Z</dcterms:modified>
</cp:coreProperties>
</file>