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handoutMasterIdLst>
    <p:handoutMasterId r:id="rId32"/>
  </p:handoutMasterIdLst>
  <p:sldIdLst>
    <p:sldId id="256" r:id="rId4"/>
    <p:sldId id="268" r:id="rId5"/>
    <p:sldId id="270" r:id="rId6"/>
    <p:sldId id="269" r:id="rId7"/>
    <p:sldId id="271" r:id="rId8"/>
    <p:sldId id="298" r:id="rId9"/>
    <p:sldId id="277" r:id="rId10"/>
    <p:sldId id="275" r:id="rId11"/>
    <p:sldId id="302" r:id="rId12"/>
    <p:sldId id="279" r:id="rId13"/>
    <p:sldId id="299" r:id="rId14"/>
    <p:sldId id="283" r:id="rId15"/>
    <p:sldId id="285" r:id="rId16"/>
    <p:sldId id="303" r:id="rId17"/>
    <p:sldId id="286" r:id="rId18"/>
    <p:sldId id="287" r:id="rId19"/>
    <p:sldId id="289" r:id="rId20"/>
    <p:sldId id="292" r:id="rId21"/>
    <p:sldId id="291" r:id="rId22"/>
    <p:sldId id="293" r:id="rId23"/>
    <p:sldId id="294" r:id="rId24"/>
    <p:sldId id="300" r:id="rId25"/>
    <p:sldId id="304" r:id="rId26"/>
    <p:sldId id="306" r:id="rId27"/>
    <p:sldId id="295" r:id="rId28"/>
    <p:sldId id="305" r:id="rId29"/>
    <p:sldId id="296" r:id="rId30"/>
    <p:sldId id="301" r:id="rId31"/>
  </p:sldIdLst>
  <p:sldSz cx="9144000" cy="6858000" type="screen4x3"/>
  <p:notesSz cx="6669088" cy="9928225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5EA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rednji slog 2 – poudarek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-20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handoutMaster" Target="handoutMasters/handout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glave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889938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3" name="Ograda datuma 2"/>
          <p:cNvSpPr>
            <a:spLocks noGrp="1"/>
          </p:cNvSpPr>
          <p:nvPr>
            <p:ph type="dt" sz="quarter" idx="1"/>
          </p:nvPr>
        </p:nvSpPr>
        <p:spPr>
          <a:xfrm>
            <a:off x="3777607" y="1"/>
            <a:ext cx="2889938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D2F0CF-A495-4F44-909D-1CD1529D8AB6}" type="datetimeFigureOut">
              <a:rPr lang="sl-SI" smtClean="0"/>
              <a:t>5.5.2015</a:t>
            </a:fld>
            <a:endParaRPr lang="sl-SI"/>
          </a:p>
        </p:txBody>
      </p:sp>
      <p:sp>
        <p:nvSpPr>
          <p:cNvPr id="4" name="Ograda noge 3"/>
          <p:cNvSpPr>
            <a:spLocks noGrp="1"/>
          </p:cNvSpPr>
          <p:nvPr>
            <p:ph type="ftr" sz="quarter" idx="2"/>
          </p:nvPr>
        </p:nvSpPr>
        <p:spPr>
          <a:xfrm>
            <a:off x="0" y="9430092"/>
            <a:ext cx="2889938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5" name="Ograda številke diapozitiva 4"/>
          <p:cNvSpPr>
            <a:spLocks noGrp="1"/>
          </p:cNvSpPr>
          <p:nvPr>
            <p:ph type="sldNum" sz="quarter" idx="3"/>
          </p:nvPr>
        </p:nvSpPr>
        <p:spPr>
          <a:xfrm>
            <a:off x="3777607" y="9430092"/>
            <a:ext cx="2889938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6BBFC8-1C4A-4762-82EB-2304E2CA098A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91926829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l-SI" smtClean="0"/>
              <a:t>Kliknite, če želite urediti slog podnaslova matrice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9A59C-9A0B-40BC-BEF3-75E63AAC039B}" type="datetimeFigureOut">
              <a:rPr lang="sl-SI" smtClean="0"/>
              <a:t>5.5.2015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E4FF0-FB62-447E-B38E-C828BC14EB03}" type="slidenum">
              <a:rPr lang="sl-SI" smtClean="0"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9A59C-9A0B-40BC-BEF3-75E63AAC039B}" type="datetimeFigureOut">
              <a:rPr lang="sl-SI" smtClean="0"/>
              <a:t>5.5.2015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E4FF0-FB62-447E-B38E-C828BC14EB03}" type="slidenum">
              <a:rPr lang="sl-SI" smtClean="0"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9A59C-9A0B-40BC-BEF3-75E63AAC039B}" type="datetimeFigureOut">
              <a:rPr lang="sl-SI" smtClean="0"/>
              <a:t>5.5.2015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E4FF0-FB62-447E-B38E-C828BC14EB03}" type="slidenum">
              <a:rPr lang="sl-SI" smtClean="0"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l-SI" smtClean="0"/>
              <a:t>Uredite slog podnaslova matrice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45184-80ED-4EEE-94E2-90517B34E3EE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5.5.2015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4BC820-4BF6-47ED-BB07-2F284CA0C112}" type="slidenum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55075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45184-80ED-4EEE-94E2-90517B34E3EE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5.5.2015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4BC820-4BF6-47ED-BB07-2F284CA0C112}" type="slidenum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83244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45184-80ED-4EEE-94E2-90517B34E3EE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5.5.2015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4BC820-4BF6-47ED-BB07-2F284CA0C112}" type="slidenum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30005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45184-80ED-4EEE-94E2-90517B34E3EE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5.5.2015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4BC820-4BF6-47ED-BB07-2F284CA0C112}" type="slidenum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16423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grada besedila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6" name="Ograda vsebin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7" name="Ograda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45184-80ED-4EEE-94E2-90517B34E3EE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5.5.2015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Ograda no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Ograda številke diapoz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4BC820-4BF6-47ED-BB07-2F284CA0C112}" type="slidenum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386102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45184-80ED-4EEE-94E2-90517B34E3EE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5.5.2015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Ograda no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Ograda številke diapoz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4BC820-4BF6-47ED-BB07-2F284CA0C112}" type="slidenum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186270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45184-80ED-4EEE-94E2-90517B34E3EE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5.5.2015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Ograda no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Ograda številke diapoz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4BC820-4BF6-47ED-BB07-2F284CA0C112}" type="slidenum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240890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45184-80ED-4EEE-94E2-90517B34E3EE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5.5.2015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4BC820-4BF6-47ED-BB07-2F284CA0C112}" type="slidenum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12533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9A59C-9A0B-40BC-BEF3-75E63AAC039B}" type="datetimeFigureOut">
              <a:rPr lang="sl-SI" smtClean="0"/>
              <a:t>5.5.2015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E4FF0-FB62-447E-B38E-C828BC14EB03}" type="slidenum">
              <a:rPr lang="sl-SI" smtClean="0"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slik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45184-80ED-4EEE-94E2-90517B34E3EE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5.5.2015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4BC820-4BF6-47ED-BB07-2F284CA0C112}" type="slidenum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389187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45184-80ED-4EEE-94E2-90517B34E3EE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5.5.2015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4BC820-4BF6-47ED-BB07-2F284CA0C112}" type="slidenum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143262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45184-80ED-4EEE-94E2-90517B34E3EE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5.5.2015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4BC820-4BF6-47ED-BB07-2F284CA0C112}" type="slidenum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600265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sl-SI" smtClean="0"/>
              <a:t>Uredite slog podnaslova matrice</a:t>
            </a:r>
            <a:endParaRPr lang="sl-SI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A13A2C-1D8A-469C-A9CC-DD81EB2D8076}" type="slidenum">
              <a:rPr lang="sl-SI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sl-S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767199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BF5EC6-2B98-4536-B23D-B6812DB64236}" type="slidenum">
              <a:rPr lang="sl-SI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sl-S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307472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86D261-DCDD-4BAF-B2C1-A4EDCB265036}" type="slidenum">
              <a:rPr lang="sl-SI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sl-S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495324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1C919B-31CB-4826-A2E5-6453A58CEF44}" type="slidenum">
              <a:rPr lang="sl-SI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sl-S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782807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grada besedila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6" name="Ograda vsebin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B4C331-E39B-4643-98FA-A94397D7FC1A}" type="slidenum">
              <a:rPr lang="sl-SI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sl-S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029599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64BAB3-04EB-4C6A-8FF1-813ADE99DB9F}" type="slidenum">
              <a:rPr lang="sl-SI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sl-S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678303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F9A2B0-2E4E-4C3E-9235-8EC30776E5AA}" type="slidenum">
              <a:rPr lang="sl-SI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sl-S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49879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9A59C-9A0B-40BC-BEF3-75E63AAC039B}" type="datetimeFigureOut">
              <a:rPr lang="sl-SI" smtClean="0"/>
              <a:t>5.5.2015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E4FF0-FB62-447E-B38E-C828BC14EB03}" type="slidenum">
              <a:rPr lang="sl-SI" smtClean="0"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CF825A-53E0-4FC8-AE8F-230539E20634}" type="slidenum">
              <a:rPr lang="sl-SI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sl-S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574532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slik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sl-SI" noProof="0" smtClean="0"/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1AE092-FFF3-4E10-84B3-70F9B461F573}" type="slidenum">
              <a:rPr lang="sl-SI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sl-S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917513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1548BC-94DB-443C-BBDF-C42BE41D2CE5}" type="slidenum">
              <a:rPr lang="sl-SI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sl-S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320117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145196-F94F-41B5-A598-7FD8BAC3BAD4}" type="slidenum">
              <a:rPr lang="sl-SI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sl-S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988454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Naslov, besedilo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besedila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3F1BE4-3303-4CA2-9685-A4A5E7255297}" type="slidenum">
              <a:rPr lang="sl-SI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sl-S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356866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vsebine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905A17-86A2-44A1-A3B6-9A120310D46B}" type="slidenum">
              <a:rPr lang="sl-SI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sl-S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40469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9A59C-9A0B-40BC-BEF3-75E63AAC039B}" type="datetimeFigureOut">
              <a:rPr lang="sl-SI" smtClean="0"/>
              <a:t>5.5.2015</a:t>
            </a:fld>
            <a:endParaRPr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E4FF0-FB62-447E-B38E-C828BC14EB03}" type="slidenum">
              <a:rPr lang="sl-SI" smtClean="0"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</p:txBody>
      </p:sp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grada besedila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</p:txBody>
      </p:sp>
      <p:sp>
        <p:nvSpPr>
          <p:cNvPr id="6" name="Ograda vsebin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7" name="Ograda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9A59C-9A0B-40BC-BEF3-75E63AAC039B}" type="datetimeFigureOut">
              <a:rPr lang="sl-SI" smtClean="0"/>
              <a:t>5.5.2015</a:t>
            </a:fld>
            <a:endParaRPr lang="sl-SI"/>
          </a:p>
        </p:txBody>
      </p:sp>
      <p:sp>
        <p:nvSpPr>
          <p:cNvPr id="8" name="Ograda no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Ograda številke diapoz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E4FF0-FB62-447E-B38E-C828BC14EB03}" type="slidenum">
              <a:rPr lang="sl-SI" smtClean="0"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9A59C-9A0B-40BC-BEF3-75E63AAC039B}" type="datetimeFigureOut">
              <a:rPr lang="sl-SI" smtClean="0"/>
              <a:t>5.5.2015</a:t>
            </a:fld>
            <a:endParaRPr lang="sl-SI"/>
          </a:p>
        </p:txBody>
      </p:sp>
      <p:sp>
        <p:nvSpPr>
          <p:cNvPr id="4" name="Ograda no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Ograda številke diapoz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E4FF0-FB62-447E-B38E-C828BC14EB03}" type="slidenum">
              <a:rPr lang="sl-SI" smtClean="0"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9A59C-9A0B-40BC-BEF3-75E63AAC039B}" type="datetimeFigureOut">
              <a:rPr lang="sl-SI" smtClean="0"/>
              <a:t>5.5.2015</a:t>
            </a:fld>
            <a:endParaRPr lang="sl-SI"/>
          </a:p>
        </p:txBody>
      </p:sp>
      <p:sp>
        <p:nvSpPr>
          <p:cNvPr id="3" name="Ograda no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grada številke diapoz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E4FF0-FB62-447E-B38E-C828BC14EB03}" type="slidenum">
              <a:rPr lang="sl-SI" smtClean="0"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</p:txBody>
      </p:sp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9A59C-9A0B-40BC-BEF3-75E63AAC039B}" type="datetimeFigureOut">
              <a:rPr lang="sl-SI" smtClean="0"/>
              <a:t>5.5.2015</a:t>
            </a:fld>
            <a:endParaRPr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E4FF0-FB62-447E-B38E-C828BC14EB03}" type="slidenum">
              <a:rPr lang="sl-SI" smtClean="0"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slik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</p:txBody>
      </p:sp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9A59C-9A0B-40BC-BEF3-75E63AAC039B}" type="datetimeFigureOut">
              <a:rPr lang="sl-SI" smtClean="0"/>
              <a:t>5.5.2015</a:t>
            </a:fld>
            <a:endParaRPr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E4FF0-FB62-447E-B38E-C828BC14EB03}" type="slidenum">
              <a:rPr lang="sl-SI" smtClean="0"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naslova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69A59C-9A0B-40BC-BEF3-75E63AAC039B}" type="datetimeFigureOut">
              <a:rPr lang="sl-SI" smtClean="0"/>
              <a:t>5.5.2015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0E4FF0-FB62-447E-B38E-C828BC14EB03}" type="slidenum">
              <a:rPr lang="sl-SI" smtClean="0"/>
              <a:t>‹#›</a:t>
            </a:fld>
            <a:endParaRPr lang="sl-SI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naslova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845184-80ED-4EEE-94E2-90517B34E3EE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5.5.2015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4BC820-4BF6-47ED-BB07-2F284CA0C112}" type="slidenum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00325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alphaModFix amt="51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sl-SI" altLang="sl-SI" smtClean="0"/>
              <a:t>Kliknite, če želite urediti slog naslova matrice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l-SI" altLang="sl-SI" smtClean="0"/>
              <a:t>Kliknite, če želite urediti sloge besedila matrice</a:t>
            </a:r>
          </a:p>
          <a:p>
            <a:pPr lvl="1"/>
            <a:r>
              <a:rPr lang="sl-SI" altLang="sl-SI" smtClean="0"/>
              <a:t>Druga raven</a:t>
            </a:r>
          </a:p>
          <a:p>
            <a:pPr lvl="2"/>
            <a:r>
              <a:rPr lang="sl-SI" altLang="sl-SI" smtClean="0"/>
              <a:t>Tretja raven</a:t>
            </a:r>
          </a:p>
          <a:p>
            <a:pPr lvl="3"/>
            <a:r>
              <a:rPr lang="sl-SI" altLang="sl-SI" smtClean="0"/>
              <a:t>Četrta raven</a:t>
            </a:r>
          </a:p>
          <a:p>
            <a:pPr lvl="4"/>
            <a:r>
              <a:rPr lang="sl-SI" altLang="sl-SI" smtClean="0"/>
              <a:t>Peta raven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sl-SI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sl-SI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E708225-ACE3-49BE-986E-58F7300D881A}" type="slidenum">
              <a:rPr lang="sl-SI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sl-S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3088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2987824" y="1052737"/>
            <a:ext cx="5470376" cy="1080119"/>
          </a:xfrm>
        </p:spPr>
        <p:txBody>
          <a:bodyPr>
            <a:normAutofit/>
          </a:bodyPr>
          <a:lstStyle/>
          <a:p>
            <a:r>
              <a:rPr lang="sl-SI" sz="2800" b="1" dirty="0" smtClean="0">
                <a:solidFill>
                  <a:schemeClr val="accent1">
                    <a:lumMod val="75000"/>
                  </a:schemeClr>
                </a:solidFill>
              </a:rPr>
              <a:t>Leonardo da Vinci </a:t>
            </a:r>
            <a:r>
              <a:rPr lang="sl-SI" sz="2800" dirty="0" smtClean="0">
                <a:solidFill>
                  <a:schemeClr val="accent1">
                    <a:lumMod val="75000"/>
                  </a:schemeClr>
                </a:solidFill>
              </a:rPr>
              <a:t>– </a:t>
            </a:r>
            <a:br>
              <a:rPr lang="sl-SI" sz="2800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sl-SI" sz="2800" dirty="0" smtClean="0">
                <a:solidFill>
                  <a:schemeClr val="accent1">
                    <a:lumMod val="75000"/>
                  </a:schemeClr>
                </a:solidFill>
              </a:rPr>
              <a:t>Mobilnost IVT 2014</a:t>
            </a:r>
            <a:endParaRPr lang="sl-SI" sz="28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395536" y="2276872"/>
            <a:ext cx="8208912" cy="4320480"/>
          </a:xfrm>
        </p:spPr>
        <p:txBody>
          <a:bodyPr>
            <a:normAutofit fontScale="62500" lnSpcReduction="20000"/>
          </a:bodyPr>
          <a:lstStyle/>
          <a:p>
            <a:endParaRPr lang="sl-SI" dirty="0" smtClean="0"/>
          </a:p>
          <a:p>
            <a:r>
              <a:rPr lang="sl-SI" sz="3800" b="1" dirty="0" smtClean="0"/>
              <a:t>Iskanje partnerja</a:t>
            </a:r>
          </a:p>
          <a:p>
            <a:r>
              <a:rPr lang="sl-SI" sz="3800" b="1" dirty="0" smtClean="0"/>
              <a:t>Prijava  </a:t>
            </a:r>
            <a:r>
              <a:rPr lang="sl-SI" sz="3800" b="1" dirty="0" smtClean="0"/>
              <a:t>projekta na CMEPIUS</a:t>
            </a:r>
            <a:r>
              <a:rPr lang="sl-SI" sz="3800" dirty="0" smtClean="0"/>
              <a:t>: januar 2013</a:t>
            </a:r>
          </a:p>
          <a:p>
            <a:endParaRPr lang="sl-SI" dirty="0" smtClean="0"/>
          </a:p>
          <a:p>
            <a:r>
              <a:rPr lang="sl-SI" sz="3800" dirty="0" smtClean="0"/>
              <a:t>Financiranje: Dotacija Evropske komisije</a:t>
            </a:r>
          </a:p>
          <a:p>
            <a:r>
              <a:rPr lang="sl-SI" sz="3800" dirty="0" smtClean="0">
                <a:solidFill>
                  <a:schemeClr val="bg1">
                    <a:lumMod val="65000"/>
                  </a:schemeClr>
                </a:solidFill>
              </a:rPr>
              <a:t>Partnerska organizacija: </a:t>
            </a:r>
            <a:r>
              <a:rPr lang="sl-SI" sz="3800" b="1" dirty="0" err="1" smtClean="0">
                <a:solidFill>
                  <a:schemeClr val="accent1">
                    <a:lumMod val="75000"/>
                  </a:schemeClr>
                </a:solidFill>
              </a:rPr>
              <a:t>Vitalis</a:t>
            </a:r>
            <a:endParaRPr lang="sl-SI" sz="3800" b="1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lvl="0"/>
            <a:r>
              <a:rPr lang="sl-SI" sz="3800" dirty="0">
                <a:solidFill>
                  <a:prstClr val="white">
                    <a:lumMod val="65000"/>
                  </a:prstClr>
                </a:solidFill>
              </a:rPr>
              <a:t>K</a:t>
            </a:r>
            <a:r>
              <a:rPr lang="sl-SI" sz="3800" dirty="0" smtClean="0">
                <a:solidFill>
                  <a:prstClr val="white">
                    <a:lumMod val="65000"/>
                  </a:prstClr>
                </a:solidFill>
              </a:rPr>
              <a:t>je</a:t>
            </a:r>
            <a:r>
              <a:rPr lang="sl-SI" sz="3800" b="1" dirty="0">
                <a:solidFill>
                  <a:prstClr val="white">
                    <a:lumMod val="65000"/>
                  </a:prstClr>
                </a:solidFill>
              </a:rPr>
              <a:t>: </a:t>
            </a:r>
            <a:r>
              <a:rPr lang="sl-SI" sz="3800" b="1" dirty="0">
                <a:solidFill>
                  <a:srgbClr val="4F81BD">
                    <a:lumMod val="75000"/>
                  </a:srgbClr>
                </a:solidFill>
              </a:rPr>
              <a:t> </a:t>
            </a:r>
            <a:r>
              <a:rPr lang="sl-SI" sz="3800" b="1" dirty="0" err="1">
                <a:solidFill>
                  <a:srgbClr val="4F81BD">
                    <a:lumMod val="75000"/>
                  </a:srgbClr>
                </a:solidFill>
              </a:rPr>
              <a:t>Schkeuditz</a:t>
            </a:r>
            <a:r>
              <a:rPr lang="sl-SI" sz="3800" b="1" dirty="0">
                <a:solidFill>
                  <a:srgbClr val="4F81BD">
                    <a:lumMod val="75000"/>
                  </a:srgbClr>
                </a:solidFill>
              </a:rPr>
              <a:t>- LEIPZIG (Nemčija</a:t>
            </a:r>
            <a:r>
              <a:rPr lang="sl-SI" sz="3800" b="1" dirty="0" smtClean="0">
                <a:solidFill>
                  <a:srgbClr val="4F81BD">
                    <a:lumMod val="75000"/>
                  </a:srgbClr>
                </a:solidFill>
              </a:rPr>
              <a:t>)</a:t>
            </a:r>
          </a:p>
          <a:p>
            <a:pPr lvl="0"/>
            <a:r>
              <a:rPr lang="sl-SI" sz="3500" dirty="0" smtClean="0">
                <a:solidFill>
                  <a:prstClr val="black">
                    <a:tint val="75000"/>
                  </a:prstClr>
                </a:solidFill>
              </a:rPr>
              <a:t>Naslov mobilnosti: </a:t>
            </a:r>
            <a:r>
              <a:rPr lang="sl-SI" sz="3500" b="1" dirty="0">
                <a:solidFill>
                  <a:srgbClr val="4F81BD">
                    <a:lumMod val="75000"/>
                  </a:srgbClr>
                </a:solidFill>
              </a:rPr>
              <a:t>V Evropo po nova znanja</a:t>
            </a:r>
          </a:p>
          <a:p>
            <a:pPr lvl="0"/>
            <a:endParaRPr lang="sl-SI" b="1" dirty="0" smtClean="0">
              <a:solidFill>
                <a:srgbClr val="4F81BD">
                  <a:lumMod val="75000"/>
                </a:srgbClr>
              </a:solidFill>
            </a:endParaRPr>
          </a:p>
          <a:p>
            <a:r>
              <a:rPr lang="sl-SI" dirty="0"/>
              <a:t>T</a:t>
            </a:r>
            <a:r>
              <a:rPr lang="sl-SI" dirty="0" smtClean="0"/>
              <a:t>rajanje : </a:t>
            </a:r>
            <a:r>
              <a:rPr lang="sl-SI" b="1" dirty="0">
                <a:solidFill>
                  <a:schemeClr val="accent1">
                    <a:lumMod val="75000"/>
                  </a:schemeClr>
                </a:solidFill>
              </a:rPr>
              <a:t>3</a:t>
            </a:r>
            <a:r>
              <a:rPr lang="sl-SI" b="1" dirty="0" smtClean="0">
                <a:solidFill>
                  <a:schemeClr val="accent1">
                    <a:lumMod val="75000"/>
                  </a:schemeClr>
                </a:solidFill>
              </a:rPr>
              <a:t> tedne (1T priprava na šoli in 2T praksa)</a:t>
            </a:r>
          </a:p>
          <a:p>
            <a:pPr lvl="0"/>
            <a:r>
              <a:rPr lang="sl-SI" b="1" dirty="0" smtClean="0"/>
              <a:t>Mobilnost 2014/</a:t>
            </a:r>
            <a:r>
              <a:rPr lang="sl-SI" dirty="0" smtClean="0"/>
              <a:t> </a:t>
            </a:r>
            <a:r>
              <a:rPr lang="sl-SI" sz="3100" dirty="0" smtClean="0">
                <a:solidFill>
                  <a:prstClr val="white">
                    <a:lumMod val="50000"/>
                  </a:prstClr>
                </a:solidFill>
              </a:rPr>
              <a:t>udeleženci</a:t>
            </a:r>
            <a:r>
              <a:rPr lang="sl-SI" sz="3100" dirty="0">
                <a:solidFill>
                  <a:prstClr val="white">
                    <a:lumMod val="50000"/>
                  </a:prstClr>
                </a:solidFill>
              </a:rPr>
              <a:t>:</a:t>
            </a:r>
            <a:r>
              <a:rPr lang="sl-SI" sz="3100" b="1" dirty="0">
                <a:solidFill>
                  <a:srgbClr val="4F81BD">
                    <a:lumMod val="75000"/>
                  </a:srgbClr>
                </a:solidFill>
              </a:rPr>
              <a:t> 3 dijaki programa </a:t>
            </a:r>
            <a:r>
              <a:rPr lang="sl-SI" sz="3100" b="1" dirty="0" smtClean="0">
                <a:solidFill>
                  <a:srgbClr val="4F81BD">
                    <a:lumMod val="75000"/>
                  </a:srgbClr>
                </a:solidFill>
              </a:rPr>
              <a:t>ST in 1 učitelj</a:t>
            </a:r>
            <a:endParaRPr lang="sl-SI" dirty="0" smtClean="0"/>
          </a:p>
          <a:p>
            <a:pPr lvl="0"/>
            <a:r>
              <a:rPr lang="sl-SI" dirty="0" smtClean="0"/>
              <a:t>Mobilnost 2015/ </a:t>
            </a:r>
            <a:r>
              <a:rPr lang="sl-SI" sz="3100" dirty="0" smtClean="0">
                <a:solidFill>
                  <a:prstClr val="white">
                    <a:lumMod val="50000"/>
                  </a:prstClr>
                </a:solidFill>
              </a:rPr>
              <a:t>udeleženci</a:t>
            </a:r>
            <a:r>
              <a:rPr lang="sl-SI" sz="3100" dirty="0">
                <a:solidFill>
                  <a:prstClr val="white">
                    <a:lumMod val="50000"/>
                  </a:prstClr>
                </a:solidFill>
              </a:rPr>
              <a:t>:</a:t>
            </a:r>
            <a:r>
              <a:rPr lang="sl-SI" sz="3100" b="1" dirty="0">
                <a:solidFill>
                  <a:srgbClr val="4F81BD">
                    <a:lumMod val="75000"/>
                  </a:srgbClr>
                </a:solidFill>
              </a:rPr>
              <a:t> 3 dijaki programa </a:t>
            </a:r>
            <a:r>
              <a:rPr lang="sl-SI" sz="3100" b="1" dirty="0" smtClean="0">
                <a:solidFill>
                  <a:srgbClr val="4F81BD">
                    <a:lumMod val="75000"/>
                  </a:srgbClr>
                </a:solidFill>
              </a:rPr>
              <a:t>ST (ET) in 1 učitelj</a:t>
            </a:r>
            <a:endParaRPr lang="sl-SI" sz="3100" b="1" dirty="0">
              <a:solidFill>
                <a:srgbClr val="4F81BD">
                  <a:lumMod val="75000"/>
                </a:srgbClr>
              </a:solidFill>
            </a:endParaRPr>
          </a:p>
          <a:p>
            <a:endParaRPr lang="sl-SI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96752"/>
            <a:ext cx="9671990" cy="936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13474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764704"/>
            <a:ext cx="8229600" cy="792088"/>
          </a:xfrm>
        </p:spPr>
        <p:txBody>
          <a:bodyPr>
            <a:normAutofit/>
          </a:bodyPr>
          <a:lstStyle/>
          <a:p>
            <a:r>
              <a:rPr lang="sl-SI" sz="2800" b="1" dirty="0" smtClean="0">
                <a:solidFill>
                  <a:srgbClr val="0070C0"/>
                </a:solidFill>
              </a:rPr>
              <a:t>PRAKSA</a:t>
            </a:r>
            <a:endParaRPr lang="sl-SI" sz="2800" b="1" dirty="0">
              <a:solidFill>
                <a:srgbClr val="0070C0"/>
              </a:solidFill>
            </a:endParaRPr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5256584"/>
          </a:xfrm>
        </p:spPr>
        <p:txBody>
          <a:bodyPr>
            <a:normAutofit/>
          </a:bodyPr>
          <a:lstStyle/>
          <a:p>
            <a:pPr marL="0" lvl="0" indent="0" algn="ctr">
              <a:buNone/>
            </a:pPr>
            <a:r>
              <a:rPr lang="sl-SI" sz="2400" b="1" dirty="0">
                <a:solidFill>
                  <a:srgbClr val="0070C0"/>
                </a:solidFill>
              </a:rPr>
              <a:t>v</a:t>
            </a:r>
            <a:r>
              <a:rPr lang="sl-SI" sz="2400" b="1" dirty="0" smtClean="0">
                <a:solidFill>
                  <a:srgbClr val="0070C0"/>
                </a:solidFill>
              </a:rPr>
              <a:t>  delavnici  izobraževalnega centra  </a:t>
            </a:r>
            <a:r>
              <a:rPr lang="sl-SI" sz="2400" b="1" dirty="0" err="1" smtClean="0">
                <a:solidFill>
                  <a:srgbClr val="0070C0"/>
                </a:solidFill>
              </a:rPr>
              <a:t>Vitalis</a:t>
            </a:r>
            <a:r>
              <a:rPr lang="sl-SI" sz="2400" dirty="0">
                <a:solidFill>
                  <a:srgbClr val="4F81BD">
                    <a:lumMod val="75000"/>
                  </a:srgbClr>
                </a:solidFill>
              </a:rPr>
              <a:t/>
            </a:r>
            <a:br>
              <a:rPr lang="sl-SI" sz="2400" dirty="0">
                <a:solidFill>
                  <a:srgbClr val="4F81BD">
                    <a:lumMod val="75000"/>
                  </a:srgbClr>
                </a:solidFill>
              </a:rPr>
            </a:br>
            <a:r>
              <a:rPr lang="sl-SI" sz="3600" dirty="0">
                <a:solidFill>
                  <a:srgbClr val="0070C0"/>
                </a:solidFill>
              </a:rPr>
              <a:t/>
            </a:r>
            <a:br>
              <a:rPr lang="sl-SI" sz="3600" dirty="0">
                <a:solidFill>
                  <a:srgbClr val="0070C0"/>
                </a:solidFill>
              </a:rPr>
            </a:br>
            <a:endParaRPr lang="sl-SI" dirty="0">
              <a:solidFill>
                <a:srgbClr val="0070C0"/>
              </a:solidFill>
            </a:endParaRPr>
          </a:p>
        </p:txBody>
      </p:sp>
      <p:pic>
        <p:nvPicPr>
          <p:cNvPr id="4" name="Picture 2" descr="C:\Users\Patrik\Desktop\DSCN230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19672" y="1916832"/>
            <a:ext cx="6480720" cy="486054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813358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548680"/>
            <a:ext cx="8229600" cy="792088"/>
          </a:xfrm>
        </p:spPr>
        <p:txBody>
          <a:bodyPr>
            <a:normAutofit fontScale="90000"/>
          </a:bodyPr>
          <a:lstStyle/>
          <a:p>
            <a:pPr lvl="0">
              <a:spcBef>
                <a:spcPct val="20000"/>
              </a:spcBef>
            </a:pPr>
            <a:r>
              <a:rPr lang="sl-SI" sz="2800" b="1" dirty="0" smtClean="0">
                <a:solidFill>
                  <a:srgbClr val="0070C0"/>
                </a:solidFill>
              </a:rPr>
              <a:t/>
            </a:r>
            <a:br>
              <a:rPr lang="sl-SI" sz="2800" b="1" dirty="0" smtClean="0">
                <a:solidFill>
                  <a:srgbClr val="0070C0"/>
                </a:solidFill>
              </a:rPr>
            </a:br>
            <a:r>
              <a:rPr lang="sl-SI" sz="2800" b="1" dirty="0" smtClean="0">
                <a:solidFill>
                  <a:srgbClr val="0070C0"/>
                </a:solidFill>
              </a:rPr>
              <a:t>PRAKSA </a:t>
            </a:r>
            <a:r>
              <a:rPr lang="sl-SI" sz="2400" b="1" dirty="0" smtClean="0">
                <a:solidFill>
                  <a:srgbClr val="005EA4"/>
                </a:solidFill>
              </a:rPr>
              <a:t>1</a:t>
            </a:r>
            <a:r>
              <a:rPr lang="sl-SI" sz="2400" b="1" dirty="0">
                <a:solidFill>
                  <a:srgbClr val="005EA4"/>
                </a:solidFill>
              </a:rPr>
              <a:t>. teden</a:t>
            </a:r>
            <a:br>
              <a:rPr lang="sl-SI" sz="2400" b="1" dirty="0">
                <a:solidFill>
                  <a:srgbClr val="005EA4"/>
                </a:solidFill>
              </a:rPr>
            </a:br>
            <a:endParaRPr lang="sl-SI" sz="2800" b="1" dirty="0">
              <a:solidFill>
                <a:srgbClr val="005EA4"/>
              </a:solidFill>
            </a:endParaRPr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5472608"/>
          </a:xfrm>
        </p:spPr>
        <p:txBody>
          <a:bodyPr>
            <a:normAutofit/>
          </a:bodyPr>
          <a:lstStyle/>
          <a:p>
            <a:pPr lvl="0" algn="ctr"/>
            <a:r>
              <a:rPr lang="sl-SI" sz="2400" dirty="0">
                <a:solidFill>
                  <a:srgbClr val="005EA4"/>
                </a:solidFill>
              </a:rPr>
              <a:t>p</a:t>
            </a:r>
            <a:r>
              <a:rPr lang="sl-SI" sz="2400" dirty="0" smtClean="0">
                <a:solidFill>
                  <a:srgbClr val="005EA4"/>
                </a:solidFill>
              </a:rPr>
              <a:t>riprava in sestava šasije po načrtu</a:t>
            </a:r>
          </a:p>
          <a:p>
            <a:pPr lvl="0" algn="ctr"/>
            <a:r>
              <a:rPr lang="sl-SI" sz="2400" dirty="0" smtClean="0">
                <a:solidFill>
                  <a:srgbClr val="005EA4"/>
                </a:solidFill>
              </a:rPr>
              <a:t> žaganje, piljenje, varjenje</a:t>
            </a:r>
            <a:r>
              <a:rPr lang="sl-SI" sz="2400" dirty="0">
                <a:solidFill>
                  <a:srgbClr val="005EA4"/>
                </a:solidFill>
              </a:rPr>
              <a:t/>
            </a:r>
            <a:br>
              <a:rPr lang="sl-SI" sz="2400" dirty="0">
                <a:solidFill>
                  <a:srgbClr val="005EA4"/>
                </a:solidFill>
              </a:rPr>
            </a:br>
            <a:r>
              <a:rPr lang="sl-SI" sz="3600" dirty="0">
                <a:solidFill>
                  <a:srgbClr val="005EA4"/>
                </a:solidFill>
              </a:rPr>
              <a:t/>
            </a:r>
            <a:br>
              <a:rPr lang="sl-SI" sz="3600" dirty="0">
                <a:solidFill>
                  <a:srgbClr val="005EA4"/>
                </a:solidFill>
              </a:rPr>
            </a:br>
            <a:endParaRPr lang="sl-SI" dirty="0">
              <a:solidFill>
                <a:srgbClr val="005EA4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743696"/>
            <a:ext cx="4128964" cy="3096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4500" y="3356992"/>
            <a:ext cx="4298558" cy="32256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162329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Patrik\Desktop\DSCN238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4953003" cy="3714752"/>
          </a:xfrm>
          <a:prstGeom prst="rect">
            <a:avLst/>
          </a:prstGeom>
          <a:noFill/>
        </p:spPr>
      </p:pic>
      <p:pic>
        <p:nvPicPr>
          <p:cNvPr id="4100" name="Picture 4" descr="C:\Users\Patrik\Desktop\DSCN232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75095" y="2981322"/>
            <a:ext cx="5168905" cy="387667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195938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Patrik\Desktop\DSCN250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5334006" cy="4000504"/>
          </a:xfrm>
          <a:prstGeom prst="rect">
            <a:avLst/>
          </a:prstGeom>
          <a:noFill/>
        </p:spPr>
      </p:pic>
      <p:pic>
        <p:nvPicPr>
          <p:cNvPr id="6147" name="Picture 3" descr="C:\Users\Patrik\Desktop\DSCN25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7620" y="2893215"/>
            <a:ext cx="5286380" cy="396478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526285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529208" y="188640"/>
            <a:ext cx="8229600" cy="864096"/>
          </a:xfrm>
        </p:spPr>
        <p:txBody>
          <a:bodyPr>
            <a:normAutofit/>
          </a:bodyPr>
          <a:lstStyle/>
          <a:p>
            <a:r>
              <a:rPr lang="sl-SI" sz="2800" b="1" dirty="0" smtClean="0">
                <a:solidFill>
                  <a:srgbClr val="0070C0"/>
                </a:solidFill>
              </a:rPr>
              <a:t> EKSKURZIJA V BERLIN</a:t>
            </a:r>
            <a:endParaRPr lang="sl-SI" sz="2800" b="1" dirty="0">
              <a:solidFill>
                <a:srgbClr val="0070C0"/>
              </a:solidFill>
            </a:endParaRPr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5256584"/>
          </a:xfrm>
        </p:spPr>
        <p:txBody>
          <a:bodyPr>
            <a:normAutofit/>
          </a:bodyPr>
          <a:lstStyle/>
          <a:p>
            <a:pPr marL="0" lvl="0" indent="0" algn="ctr">
              <a:buNone/>
            </a:pPr>
            <a:r>
              <a:rPr lang="sl-SI" sz="2400" dirty="0">
                <a:solidFill>
                  <a:srgbClr val="4F81BD">
                    <a:lumMod val="75000"/>
                  </a:srgbClr>
                </a:solidFill>
              </a:rPr>
              <a:t/>
            </a:r>
            <a:br>
              <a:rPr lang="sl-SI" sz="2400" dirty="0">
                <a:solidFill>
                  <a:srgbClr val="4F81BD">
                    <a:lumMod val="75000"/>
                  </a:srgbClr>
                </a:solidFill>
              </a:rPr>
            </a:br>
            <a:r>
              <a:rPr lang="sl-SI" sz="3600" dirty="0">
                <a:solidFill>
                  <a:srgbClr val="0070C0"/>
                </a:solidFill>
              </a:rPr>
              <a:t/>
            </a:r>
            <a:br>
              <a:rPr lang="sl-SI" sz="3600" dirty="0">
                <a:solidFill>
                  <a:srgbClr val="0070C0"/>
                </a:solidFill>
              </a:rPr>
            </a:br>
            <a:endParaRPr lang="sl-SI" dirty="0">
              <a:solidFill>
                <a:srgbClr val="0070C0"/>
              </a:solidFill>
            </a:endParaRPr>
          </a:p>
        </p:txBody>
      </p:sp>
      <p:pic>
        <p:nvPicPr>
          <p:cNvPr id="8194" name="Picture 2" descr="K:\BERLIN\DSCN263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1989" y="2981013"/>
            <a:ext cx="4357940" cy="3901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K:\BERLIN\DSCN259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56550"/>
            <a:ext cx="4070115" cy="2772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K:\BERLIN\DSCN261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1510" y="1042804"/>
            <a:ext cx="3129817" cy="2347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874" y="3861048"/>
            <a:ext cx="4070115" cy="30539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764226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251520" y="260648"/>
            <a:ext cx="8640960" cy="6336704"/>
          </a:xfrm>
        </p:spPr>
        <p:txBody>
          <a:bodyPr>
            <a:normAutofit/>
          </a:bodyPr>
          <a:lstStyle/>
          <a:p>
            <a:pPr lvl="0">
              <a:spcBef>
                <a:spcPct val="20000"/>
              </a:spcBef>
            </a:pPr>
            <a:r>
              <a:rPr lang="sl-SI" sz="3100" b="1" dirty="0" smtClean="0">
                <a:solidFill>
                  <a:srgbClr val="0070C0"/>
                </a:solidFill>
              </a:rPr>
              <a:t>PRAKSA 2. teden</a:t>
            </a:r>
            <a:br>
              <a:rPr lang="sl-SI" sz="3100" b="1" dirty="0" smtClean="0">
                <a:solidFill>
                  <a:srgbClr val="0070C0"/>
                </a:solidFill>
              </a:rPr>
            </a:br>
            <a:r>
              <a:rPr lang="sl-SI" sz="3100" dirty="0" smtClean="0">
                <a:solidFill>
                  <a:srgbClr val="0070C0"/>
                </a:solidFill>
              </a:rPr>
              <a:t/>
            </a:r>
            <a:br>
              <a:rPr lang="sl-SI" sz="3100" dirty="0" smtClean="0">
                <a:solidFill>
                  <a:srgbClr val="0070C0"/>
                </a:solidFill>
              </a:rPr>
            </a:br>
            <a:r>
              <a:rPr lang="sl-SI" sz="3100" dirty="0" smtClean="0">
                <a:solidFill>
                  <a:srgbClr val="0070C0"/>
                </a:solidFill>
              </a:rPr>
              <a:t>- </a:t>
            </a:r>
            <a:r>
              <a:rPr lang="sl-SI" sz="2800" dirty="0" smtClean="0">
                <a:solidFill>
                  <a:srgbClr val="0070C0"/>
                </a:solidFill>
              </a:rPr>
              <a:t>montaža </a:t>
            </a:r>
            <a:r>
              <a:rPr lang="sl-SI" sz="2800" dirty="0">
                <a:solidFill>
                  <a:srgbClr val="0070C0"/>
                </a:solidFill>
              </a:rPr>
              <a:t>karoserije, sedeža in </a:t>
            </a:r>
            <a:r>
              <a:rPr lang="sl-SI" sz="2800" dirty="0" smtClean="0">
                <a:solidFill>
                  <a:srgbClr val="0070C0"/>
                </a:solidFill>
              </a:rPr>
              <a:t>zavor</a:t>
            </a:r>
            <a:r>
              <a:rPr lang="sl-SI" sz="2800" dirty="0">
                <a:solidFill>
                  <a:srgbClr val="0070C0"/>
                </a:solidFill>
              </a:rPr>
              <a:t/>
            </a:r>
            <a:br>
              <a:rPr lang="sl-SI" sz="2800" dirty="0">
                <a:solidFill>
                  <a:srgbClr val="0070C0"/>
                </a:solidFill>
              </a:rPr>
            </a:br>
            <a:r>
              <a:rPr lang="sl-SI" sz="2800" dirty="0">
                <a:solidFill>
                  <a:srgbClr val="0070C0"/>
                </a:solidFill>
              </a:rPr>
              <a:t/>
            </a:r>
            <a:br>
              <a:rPr lang="sl-SI" sz="2800" dirty="0">
                <a:solidFill>
                  <a:srgbClr val="0070C0"/>
                </a:solidFill>
              </a:rPr>
            </a:br>
            <a:r>
              <a:rPr lang="sl-SI" sz="2800" dirty="0" smtClean="0">
                <a:solidFill>
                  <a:srgbClr val="0070C0"/>
                </a:solidFill>
              </a:rPr>
              <a:t>-  montaža </a:t>
            </a:r>
            <a:r>
              <a:rPr lang="sl-SI" sz="2800" dirty="0">
                <a:solidFill>
                  <a:srgbClr val="0070C0"/>
                </a:solidFill>
              </a:rPr>
              <a:t>svetlobnih teles in napeljava </a:t>
            </a:r>
            <a:r>
              <a:rPr lang="sl-SI" sz="2800" dirty="0" smtClean="0">
                <a:solidFill>
                  <a:srgbClr val="0070C0"/>
                </a:solidFill>
              </a:rPr>
              <a:t>kablov</a:t>
            </a:r>
            <a:br>
              <a:rPr lang="sl-SI" sz="2800" dirty="0" smtClean="0">
                <a:solidFill>
                  <a:srgbClr val="0070C0"/>
                </a:solidFill>
              </a:rPr>
            </a:br>
            <a:r>
              <a:rPr lang="sl-SI" sz="2800" dirty="0" smtClean="0">
                <a:solidFill>
                  <a:srgbClr val="0070C0"/>
                </a:solidFill>
              </a:rPr>
              <a:t/>
            </a:r>
            <a:br>
              <a:rPr lang="sl-SI" sz="2800" dirty="0" smtClean="0">
                <a:solidFill>
                  <a:srgbClr val="0070C0"/>
                </a:solidFill>
              </a:rPr>
            </a:br>
            <a:r>
              <a:rPr lang="sl-SI" sz="2800" dirty="0" smtClean="0">
                <a:solidFill>
                  <a:srgbClr val="0070C0"/>
                </a:solidFill>
              </a:rPr>
              <a:t>- inštalacija </a:t>
            </a:r>
            <a:r>
              <a:rPr lang="sl-SI" sz="2800" dirty="0">
                <a:solidFill>
                  <a:srgbClr val="0070C0"/>
                </a:solidFill>
              </a:rPr>
              <a:t>in nastavitev </a:t>
            </a:r>
            <a:r>
              <a:rPr lang="sl-SI" sz="2800" dirty="0" smtClean="0">
                <a:solidFill>
                  <a:srgbClr val="0070C0"/>
                </a:solidFill>
              </a:rPr>
              <a:t>krmiljenja</a:t>
            </a:r>
            <a:br>
              <a:rPr lang="sl-SI" sz="2800" dirty="0" smtClean="0">
                <a:solidFill>
                  <a:srgbClr val="0070C0"/>
                </a:solidFill>
              </a:rPr>
            </a:br>
            <a:r>
              <a:rPr lang="sl-SI" sz="2800" dirty="0">
                <a:solidFill>
                  <a:srgbClr val="0070C0"/>
                </a:solidFill>
              </a:rPr>
              <a:t/>
            </a:r>
            <a:br>
              <a:rPr lang="sl-SI" sz="2800" dirty="0">
                <a:solidFill>
                  <a:srgbClr val="0070C0"/>
                </a:solidFill>
              </a:rPr>
            </a:br>
            <a:r>
              <a:rPr lang="sl-SI" sz="2800" dirty="0" smtClean="0">
                <a:solidFill>
                  <a:srgbClr val="0070C0"/>
                </a:solidFill>
              </a:rPr>
              <a:t>-  povezava </a:t>
            </a:r>
            <a:r>
              <a:rPr lang="sl-SI" sz="2800" dirty="0">
                <a:solidFill>
                  <a:srgbClr val="0070C0"/>
                </a:solidFill>
              </a:rPr>
              <a:t>elektronskega krmilnega </a:t>
            </a:r>
            <a:r>
              <a:rPr lang="sl-SI" sz="2800" dirty="0" smtClean="0">
                <a:solidFill>
                  <a:srgbClr val="0070C0"/>
                </a:solidFill>
              </a:rPr>
              <a:t>sistema</a:t>
            </a:r>
            <a:br>
              <a:rPr lang="sl-SI" sz="2800" dirty="0" smtClean="0">
                <a:solidFill>
                  <a:srgbClr val="0070C0"/>
                </a:solidFill>
              </a:rPr>
            </a:br>
            <a:r>
              <a:rPr lang="sl-SI" sz="2800" dirty="0">
                <a:solidFill>
                  <a:srgbClr val="0070C0"/>
                </a:solidFill>
              </a:rPr>
              <a:t/>
            </a:r>
            <a:br>
              <a:rPr lang="sl-SI" sz="2800" dirty="0">
                <a:solidFill>
                  <a:srgbClr val="0070C0"/>
                </a:solidFill>
              </a:rPr>
            </a:br>
            <a:r>
              <a:rPr lang="sl-SI" sz="2800" dirty="0" smtClean="0">
                <a:solidFill>
                  <a:srgbClr val="0070C0"/>
                </a:solidFill>
              </a:rPr>
              <a:t> - preizkus </a:t>
            </a:r>
            <a:r>
              <a:rPr lang="sl-SI" sz="2800" dirty="0">
                <a:solidFill>
                  <a:srgbClr val="0070C0"/>
                </a:solidFill>
              </a:rPr>
              <a:t>delovanja elektronike </a:t>
            </a:r>
            <a:r>
              <a:rPr lang="sl-SI" sz="2800" dirty="0" smtClean="0">
                <a:solidFill>
                  <a:srgbClr val="0070C0"/>
                </a:solidFill>
              </a:rPr>
              <a:t>vozila</a:t>
            </a:r>
            <a:br>
              <a:rPr lang="sl-SI" sz="2800" dirty="0" smtClean="0">
                <a:solidFill>
                  <a:srgbClr val="0070C0"/>
                </a:solidFill>
              </a:rPr>
            </a:br>
            <a:r>
              <a:rPr lang="sl-SI" sz="2800" dirty="0" smtClean="0">
                <a:solidFill>
                  <a:srgbClr val="0070C0"/>
                </a:solidFill>
              </a:rPr>
              <a:t/>
            </a:r>
            <a:br>
              <a:rPr lang="sl-SI" sz="2800" dirty="0" smtClean="0">
                <a:solidFill>
                  <a:srgbClr val="0070C0"/>
                </a:solidFill>
              </a:rPr>
            </a:br>
            <a:r>
              <a:rPr lang="sl-SI" sz="2800" dirty="0" smtClean="0">
                <a:solidFill>
                  <a:srgbClr val="0070C0"/>
                </a:solidFill>
              </a:rPr>
              <a:t>-  testna vožnja</a:t>
            </a:r>
            <a:r>
              <a:rPr lang="sl-SI" sz="3600" dirty="0">
                <a:solidFill>
                  <a:srgbClr val="0070C0"/>
                </a:solidFill>
              </a:rPr>
              <a:t/>
            </a:r>
            <a:br>
              <a:rPr lang="sl-SI" sz="3600" dirty="0">
                <a:solidFill>
                  <a:srgbClr val="0070C0"/>
                </a:solidFill>
              </a:rPr>
            </a:br>
            <a:endParaRPr lang="sl-SI" sz="36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47943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 descr="DSC0202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214686"/>
            <a:ext cx="4857752" cy="3643314"/>
          </a:xfrm>
          <a:prstGeom prst="rect">
            <a:avLst/>
          </a:prstGeom>
        </p:spPr>
      </p:pic>
      <p:pic>
        <p:nvPicPr>
          <p:cNvPr id="6" name="Slika 5" descr="DSC0203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786182" y="0"/>
            <a:ext cx="5357818" cy="4018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4969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 descr="DSC0205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" y="3071810"/>
            <a:ext cx="5048253" cy="3786190"/>
          </a:xfrm>
          <a:prstGeom prst="rect">
            <a:avLst/>
          </a:prstGeom>
        </p:spPr>
      </p:pic>
      <p:pic>
        <p:nvPicPr>
          <p:cNvPr id="5" name="Slika 4" descr="DSC0205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000496" y="0"/>
            <a:ext cx="5143504" cy="3857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68691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 descr="DSC0208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4762501" cy="3571876"/>
          </a:xfrm>
          <a:prstGeom prst="rect">
            <a:avLst/>
          </a:prstGeom>
        </p:spPr>
      </p:pic>
      <p:pic>
        <p:nvPicPr>
          <p:cNvPr id="5" name="Slika 4" descr="DSC0209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05244" y="2928934"/>
            <a:ext cx="5238755" cy="3929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71169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 descr="DSC0207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357562"/>
            <a:ext cx="4667251" cy="3500438"/>
          </a:xfrm>
          <a:prstGeom prst="rect">
            <a:avLst/>
          </a:prstGeom>
        </p:spPr>
      </p:pic>
      <p:pic>
        <p:nvPicPr>
          <p:cNvPr id="5" name="Slika 4" descr="DSC0208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25158" y="0"/>
            <a:ext cx="4918841" cy="3689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23545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539552" y="908720"/>
            <a:ext cx="7992888" cy="5400600"/>
          </a:xfrm>
        </p:spPr>
        <p:txBody>
          <a:bodyPr>
            <a:normAutofit/>
          </a:bodyPr>
          <a:lstStyle/>
          <a:p>
            <a:r>
              <a:rPr lang="sl-SI" b="1" dirty="0" smtClean="0"/>
              <a:t>NAMEN mobilnosti je opravljanje prakse</a:t>
            </a:r>
          </a:p>
          <a:p>
            <a:r>
              <a:rPr lang="sl-SI" b="1" dirty="0" smtClean="0"/>
              <a:t>Tema: Izdelava vozila e-</a:t>
            </a:r>
            <a:r>
              <a:rPr lang="sl-SI" b="1" dirty="0" err="1" smtClean="0"/>
              <a:t>buggy</a:t>
            </a:r>
            <a:endParaRPr lang="sl-SI" b="1" dirty="0" smtClean="0"/>
          </a:p>
          <a:p>
            <a:endParaRPr lang="sl-SI" b="1" dirty="0" smtClean="0"/>
          </a:p>
          <a:p>
            <a:r>
              <a:rPr lang="sl-SI" dirty="0" smtClean="0">
                <a:solidFill>
                  <a:schemeClr val="accent1">
                    <a:lumMod val="75000"/>
                  </a:schemeClr>
                </a:solidFill>
              </a:rPr>
              <a:t>Namen </a:t>
            </a:r>
            <a:r>
              <a:rPr lang="sl-SI" dirty="0">
                <a:solidFill>
                  <a:schemeClr val="accent1">
                    <a:lumMod val="75000"/>
                  </a:schemeClr>
                </a:solidFill>
              </a:rPr>
              <a:t>projekta   e- </a:t>
            </a:r>
            <a:r>
              <a:rPr lang="sl-SI" dirty="0" err="1">
                <a:solidFill>
                  <a:schemeClr val="accent1">
                    <a:lumMod val="75000"/>
                  </a:schemeClr>
                </a:solidFill>
              </a:rPr>
              <a:t>buggy</a:t>
            </a:r>
            <a:r>
              <a:rPr lang="sl-SI" dirty="0">
                <a:solidFill>
                  <a:schemeClr val="accent1">
                    <a:lumMod val="75000"/>
                  </a:schemeClr>
                </a:solidFill>
              </a:rPr>
              <a:t> je uporaba alternativnih virov energije na področju avtomobilske tehnike ter osvajanje različnih postopkov </a:t>
            </a:r>
            <a:r>
              <a:rPr lang="sl-SI" dirty="0" smtClean="0">
                <a:solidFill>
                  <a:schemeClr val="accent1">
                    <a:lumMod val="75000"/>
                  </a:schemeClr>
                </a:solidFill>
              </a:rPr>
              <a:t>obdelave kovin</a:t>
            </a:r>
            <a:endParaRPr lang="sl-SI" b="1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2067913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sl-SI" sz="3600" b="1" dirty="0" smtClean="0">
                <a:solidFill>
                  <a:schemeClr val="accent1"/>
                </a:solidFill>
              </a:rPr>
              <a:t>Podelitev spričeval in certifikata </a:t>
            </a:r>
            <a:r>
              <a:rPr lang="sl-SI" sz="3600" b="1" dirty="0" err="1" smtClean="0">
                <a:solidFill>
                  <a:schemeClr val="accent1"/>
                </a:solidFill>
              </a:rPr>
              <a:t>Europass</a:t>
            </a:r>
            <a:r>
              <a:rPr lang="sl-SI" sz="3600" b="1" dirty="0" smtClean="0">
                <a:solidFill>
                  <a:schemeClr val="accent1"/>
                </a:solidFill>
              </a:rPr>
              <a:t> Mobility</a:t>
            </a:r>
            <a:endParaRPr lang="sl-SI" sz="3600" b="1" dirty="0">
              <a:solidFill>
                <a:schemeClr val="accent1"/>
              </a:solidFill>
            </a:endParaRPr>
          </a:p>
        </p:txBody>
      </p:sp>
      <p:pic>
        <p:nvPicPr>
          <p:cNvPr id="1026" name="Picture 2" descr="C:\Users\Lučka\Desktop\NOVO za film\6. praksa 2\73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988840"/>
            <a:ext cx="6055020" cy="4541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Lučka\Desktop\NOVO za film\6. praksa 2\7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1662" y="1052736"/>
            <a:ext cx="3426106" cy="2569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693462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444111"/>
            <a:ext cx="7392388" cy="55471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036293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l-SI" sz="2800" b="1" dirty="0" smtClean="0">
                <a:solidFill>
                  <a:srgbClr val="0070C0"/>
                </a:solidFill>
              </a:rPr>
              <a:t>PREDSTAVITEV MOBILNOSTI  NA ŠOLI </a:t>
            </a:r>
            <a:br>
              <a:rPr lang="sl-SI" sz="2800" b="1" dirty="0" smtClean="0">
                <a:solidFill>
                  <a:srgbClr val="0070C0"/>
                </a:solidFill>
              </a:rPr>
            </a:br>
            <a:r>
              <a:rPr lang="sl-SI" sz="2800" b="1" dirty="0" smtClean="0">
                <a:solidFill>
                  <a:srgbClr val="0070C0"/>
                </a:solidFill>
              </a:rPr>
              <a:t>15.4, 16.5. in 3.6.</a:t>
            </a:r>
            <a:endParaRPr lang="sl-SI" sz="2800" b="1" dirty="0">
              <a:solidFill>
                <a:srgbClr val="0070C0"/>
              </a:solidFill>
            </a:endParaRPr>
          </a:p>
        </p:txBody>
      </p:sp>
      <p:pic>
        <p:nvPicPr>
          <p:cNvPr id="5122" name="Picture 2" descr="J:\15.4.dijaki, 16.5., 3.6. - predstavitve na šoli\3.6. DSCN332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556792"/>
            <a:ext cx="6049527" cy="4537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692895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l-SI" sz="2800" b="1" dirty="0" smtClean="0">
                <a:solidFill>
                  <a:srgbClr val="0070C0"/>
                </a:solidFill>
              </a:rPr>
              <a:t>UGOTOVITVE</a:t>
            </a:r>
            <a:endParaRPr lang="sl-SI" sz="2800" b="1" dirty="0">
              <a:solidFill>
                <a:srgbClr val="0070C0"/>
              </a:solidFill>
            </a:endParaRPr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518457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l-SI" sz="2800" b="1" dirty="0" smtClean="0">
                <a:solidFill>
                  <a:srgbClr val="0070C0"/>
                </a:solidFill>
              </a:rPr>
              <a:t>   Cilji prve mobilnosti v celoti uresničeni</a:t>
            </a:r>
          </a:p>
          <a:p>
            <a:pPr marL="0" indent="0">
              <a:buNone/>
            </a:pPr>
            <a:endParaRPr lang="sl-SI" sz="2800" b="1" dirty="0" smtClean="0">
              <a:solidFill>
                <a:srgbClr val="0070C0"/>
              </a:solidFill>
            </a:endParaRPr>
          </a:p>
          <a:p>
            <a:pPr lvl="0"/>
            <a:r>
              <a:rPr lang="sl-SI" sz="2500" dirty="0">
                <a:solidFill>
                  <a:srgbClr val="0070C0"/>
                </a:solidFill>
              </a:rPr>
              <a:t>potrditev, da je znanje </a:t>
            </a:r>
            <a:r>
              <a:rPr lang="sl-SI" sz="2500" b="1" dirty="0">
                <a:solidFill>
                  <a:srgbClr val="0070C0"/>
                </a:solidFill>
              </a:rPr>
              <a:t>nemščine  </a:t>
            </a:r>
            <a:r>
              <a:rPr lang="sl-SI" sz="2500" dirty="0">
                <a:solidFill>
                  <a:srgbClr val="0070C0"/>
                </a:solidFill>
              </a:rPr>
              <a:t>zelo pomembno </a:t>
            </a:r>
          </a:p>
          <a:p>
            <a:pPr lvl="0"/>
            <a:r>
              <a:rPr lang="sl-SI" sz="2500" dirty="0">
                <a:solidFill>
                  <a:srgbClr val="0070C0"/>
                </a:solidFill>
              </a:rPr>
              <a:t>na praksi  so se veliko naučili, povezali so teorijo s prakso, naučili so se veliko na področju   elektronike</a:t>
            </a:r>
          </a:p>
          <a:p>
            <a:pPr lvl="0"/>
            <a:r>
              <a:rPr lang="sl-SI" sz="2500" dirty="0">
                <a:solidFill>
                  <a:srgbClr val="0070C0"/>
                </a:solidFill>
              </a:rPr>
              <a:t>bili so samostojni </a:t>
            </a:r>
          </a:p>
          <a:p>
            <a:pPr lvl="0"/>
            <a:r>
              <a:rPr lang="sl-SI" sz="2500" dirty="0">
                <a:solidFill>
                  <a:srgbClr val="0070C0"/>
                </a:solidFill>
              </a:rPr>
              <a:t>prišla je do izraza njihova inovativnost in kreativnost</a:t>
            </a:r>
          </a:p>
          <a:p>
            <a:pPr lvl="0"/>
            <a:r>
              <a:rPr lang="sl-SI" sz="2500" b="1" dirty="0">
                <a:solidFill>
                  <a:srgbClr val="0070C0"/>
                </a:solidFill>
              </a:rPr>
              <a:t>uporaba</a:t>
            </a:r>
            <a:r>
              <a:rPr lang="sl-SI" sz="2500" dirty="0">
                <a:solidFill>
                  <a:srgbClr val="0070C0"/>
                </a:solidFill>
              </a:rPr>
              <a:t> že usvojenih praktičnih veščin  in znanj v </a:t>
            </a:r>
            <a:r>
              <a:rPr lang="sl-SI" sz="2500" dirty="0" smtClean="0">
                <a:solidFill>
                  <a:srgbClr val="0070C0"/>
                </a:solidFill>
              </a:rPr>
              <a:t>praksi</a:t>
            </a:r>
            <a:endParaRPr lang="sl-SI" sz="2800" dirty="0" smtClean="0">
              <a:solidFill>
                <a:srgbClr val="0070C0"/>
              </a:solidFill>
            </a:endParaRPr>
          </a:p>
          <a:p>
            <a:r>
              <a:rPr lang="sl-SI" sz="2800" dirty="0">
                <a:solidFill>
                  <a:srgbClr val="0070C0"/>
                </a:solidFill>
              </a:rPr>
              <a:t>p</a:t>
            </a:r>
            <a:r>
              <a:rPr lang="sl-SI" sz="2800" dirty="0" smtClean="0">
                <a:solidFill>
                  <a:srgbClr val="0070C0"/>
                </a:solidFill>
              </a:rPr>
              <a:t>ozitivno presenečeni glede organizacije, izvajanja prakse, pristopa</a:t>
            </a:r>
          </a:p>
          <a:p>
            <a:endParaRPr lang="sl-SI" sz="2800" dirty="0" smtClean="0">
              <a:solidFill>
                <a:srgbClr val="0070C0"/>
              </a:solidFill>
            </a:endParaRPr>
          </a:p>
          <a:p>
            <a:pPr marL="0" indent="0">
              <a:buNone/>
            </a:pPr>
            <a:endParaRPr lang="sl-SI" sz="2800" dirty="0" smtClean="0">
              <a:solidFill>
                <a:srgbClr val="0070C0"/>
              </a:solidFill>
            </a:endParaRPr>
          </a:p>
          <a:p>
            <a:pPr marL="0" indent="0">
              <a:buNone/>
            </a:pPr>
            <a:endParaRPr lang="sl-SI" sz="28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586886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l-SI" sz="2800" b="1" dirty="0" smtClean="0">
                <a:solidFill>
                  <a:srgbClr val="0070C0"/>
                </a:solidFill>
              </a:rPr>
              <a:t>EVALVACIJA  / DIJAKI</a:t>
            </a:r>
            <a:endParaRPr lang="sl-SI" sz="2800" b="1" dirty="0">
              <a:solidFill>
                <a:srgbClr val="0070C0"/>
              </a:solidFill>
            </a:endParaRPr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518457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l-SI" sz="2800" b="1" dirty="0" smtClean="0">
                <a:solidFill>
                  <a:srgbClr val="0070C0"/>
                </a:solidFill>
              </a:rPr>
              <a:t>   za vmesno poročilo mobilnosti</a:t>
            </a:r>
          </a:p>
          <a:p>
            <a:pPr>
              <a:buFontTx/>
              <a:buChar char="-"/>
            </a:pPr>
            <a:r>
              <a:rPr lang="sl-SI" sz="2000" dirty="0" smtClean="0">
                <a:solidFill>
                  <a:srgbClr val="0070C0"/>
                </a:solidFill>
              </a:rPr>
              <a:t>Počuti se bolj samozavestno</a:t>
            </a:r>
          </a:p>
          <a:p>
            <a:pPr>
              <a:buFontTx/>
              <a:buChar char="-"/>
            </a:pPr>
            <a:r>
              <a:rPr lang="sl-SI" sz="2000" dirty="0" smtClean="0">
                <a:solidFill>
                  <a:srgbClr val="0070C0"/>
                </a:solidFill>
              </a:rPr>
              <a:t>Bolje razumem ljudi v drugi državi</a:t>
            </a:r>
          </a:p>
          <a:p>
            <a:pPr>
              <a:buFontTx/>
              <a:buChar char="-"/>
            </a:pPr>
            <a:r>
              <a:rPr lang="sl-SI" sz="2000" dirty="0" smtClean="0">
                <a:solidFill>
                  <a:srgbClr val="0070C0"/>
                </a:solidFill>
              </a:rPr>
              <a:t>Bolj se zanimam za študij/usposabljanje kot prej</a:t>
            </a:r>
          </a:p>
          <a:p>
            <a:pPr>
              <a:buFontTx/>
              <a:buChar char="-"/>
            </a:pPr>
            <a:r>
              <a:rPr lang="sl-SI" sz="2000" dirty="0" smtClean="0">
                <a:solidFill>
                  <a:srgbClr val="0070C0"/>
                </a:solidFill>
              </a:rPr>
              <a:t>Moja mobilnost mi bo pomagala pri nadaljnjem šolanju</a:t>
            </a:r>
          </a:p>
          <a:p>
            <a:pPr>
              <a:buFontTx/>
              <a:buChar char="-"/>
            </a:pPr>
            <a:r>
              <a:rPr lang="sl-SI" sz="2000" dirty="0" smtClean="0">
                <a:solidFill>
                  <a:srgbClr val="0070C0"/>
                </a:solidFill>
              </a:rPr>
              <a:t>Moja mobilnost  v tujini mi bo pomagala  pri iskanju službe</a:t>
            </a:r>
          </a:p>
          <a:p>
            <a:pPr>
              <a:buFontTx/>
              <a:buChar char="-"/>
            </a:pPr>
            <a:r>
              <a:rPr lang="sl-SI" sz="2000" dirty="0" smtClean="0">
                <a:solidFill>
                  <a:srgbClr val="0070C0"/>
                </a:solidFill>
              </a:rPr>
              <a:t>Splošno zadovoljstvo z dosežki moje mobilnosti</a:t>
            </a:r>
          </a:p>
          <a:p>
            <a:pPr>
              <a:buFontTx/>
              <a:buChar char="-"/>
            </a:pPr>
            <a:r>
              <a:rPr lang="sl-SI" sz="2000" dirty="0" smtClean="0">
                <a:solidFill>
                  <a:srgbClr val="0070C0"/>
                </a:solidFill>
              </a:rPr>
              <a:t>S pridobljenimi dokumenti imam večje možnosti za zaposlitev</a:t>
            </a:r>
          </a:p>
          <a:p>
            <a:pPr marL="0" indent="0">
              <a:buNone/>
            </a:pPr>
            <a:endParaRPr lang="sl-SI" sz="2000" dirty="0" smtClean="0">
              <a:solidFill>
                <a:srgbClr val="0070C0"/>
              </a:solidFill>
            </a:endParaRPr>
          </a:p>
          <a:p>
            <a:pPr>
              <a:buFontTx/>
              <a:buChar char="-"/>
            </a:pPr>
            <a:r>
              <a:rPr lang="sl-SI" sz="2000" dirty="0" smtClean="0">
                <a:solidFill>
                  <a:srgbClr val="0070C0"/>
                </a:solidFill>
              </a:rPr>
              <a:t>V celoti zadovoljni z organizacijo bivanja, ureditvijo prevoza, z informacijami in podporo, s pomočjo, ki so jo prejeli glede praktičnih zadev med usposabljanjem, z organizacijo pošiljateljico in prejemnico…</a:t>
            </a:r>
          </a:p>
          <a:p>
            <a:pPr marL="0" indent="0">
              <a:buNone/>
            </a:pPr>
            <a:endParaRPr lang="sl-SI" sz="2800" dirty="0" smtClean="0">
              <a:solidFill>
                <a:srgbClr val="0070C0"/>
              </a:solidFill>
            </a:endParaRPr>
          </a:p>
          <a:p>
            <a:pPr marL="0" indent="0">
              <a:buNone/>
            </a:pPr>
            <a:endParaRPr lang="sl-SI" sz="28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684828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/>
          </a:bodyPr>
          <a:lstStyle/>
          <a:p>
            <a:r>
              <a:rPr lang="sl-SI" sz="2800" b="1" dirty="0" smtClean="0">
                <a:solidFill>
                  <a:srgbClr val="0070C0"/>
                </a:solidFill>
              </a:rPr>
              <a:t>VTISI DIJAKOV</a:t>
            </a:r>
            <a:endParaRPr lang="sl-SI" sz="2800" b="1" dirty="0">
              <a:solidFill>
                <a:srgbClr val="0070C0"/>
              </a:solidFill>
            </a:endParaRPr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5400600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sl-SI" sz="2800" dirty="0" smtClean="0">
                <a:solidFill>
                  <a:srgbClr val="0070C0"/>
                </a:solidFill>
              </a:rPr>
              <a:t>    OSEBNE IZKUŠNJE  DIJAKOV</a:t>
            </a:r>
          </a:p>
          <a:p>
            <a:pPr marL="0" indent="0">
              <a:buNone/>
            </a:pPr>
            <a:endParaRPr lang="sl-SI" sz="2800" dirty="0" smtClean="0">
              <a:solidFill>
                <a:srgbClr val="0070C0"/>
              </a:solidFill>
            </a:endParaRPr>
          </a:p>
          <a:p>
            <a:r>
              <a:rPr lang="sl-SI" sz="2800" dirty="0">
                <a:solidFill>
                  <a:srgbClr val="0070C0"/>
                </a:solidFill>
              </a:rPr>
              <a:t>d</a:t>
            </a:r>
            <a:r>
              <a:rPr lang="sl-SI" sz="2800" dirty="0" smtClean="0">
                <a:solidFill>
                  <a:srgbClr val="0070C0"/>
                </a:solidFill>
              </a:rPr>
              <a:t>obili potrditev, da obvladajo nemški jezik</a:t>
            </a:r>
          </a:p>
          <a:p>
            <a:r>
              <a:rPr lang="sl-SI" sz="2800" dirty="0">
                <a:solidFill>
                  <a:srgbClr val="0070C0"/>
                </a:solidFill>
              </a:rPr>
              <a:t>n</a:t>
            </a:r>
            <a:r>
              <a:rPr lang="sl-SI" sz="2800" dirty="0" smtClean="0">
                <a:solidFill>
                  <a:srgbClr val="0070C0"/>
                </a:solidFill>
              </a:rPr>
              <a:t>a praksi so se veliko naučili, pridobili veliko praktičnih znanj, predvsem o elektroniki</a:t>
            </a:r>
          </a:p>
          <a:p>
            <a:r>
              <a:rPr lang="sl-SI" sz="2800" dirty="0">
                <a:solidFill>
                  <a:srgbClr val="0070C0"/>
                </a:solidFill>
              </a:rPr>
              <a:t>p</a:t>
            </a:r>
            <a:r>
              <a:rPr lang="sl-SI" sz="2800" dirty="0" smtClean="0">
                <a:solidFill>
                  <a:srgbClr val="0070C0"/>
                </a:solidFill>
              </a:rPr>
              <a:t>otrditev, da so se pravilno  odločili o izbiri programa</a:t>
            </a:r>
          </a:p>
          <a:p>
            <a:r>
              <a:rPr lang="sl-SI" sz="2800" dirty="0">
                <a:solidFill>
                  <a:srgbClr val="0070C0"/>
                </a:solidFill>
              </a:rPr>
              <a:t>p</a:t>
            </a:r>
            <a:r>
              <a:rPr lang="sl-SI" sz="2800" dirty="0" smtClean="0">
                <a:solidFill>
                  <a:srgbClr val="0070C0"/>
                </a:solidFill>
              </a:rPr>
              <a:t>onudile so se jim priložnosti za dodatno usposabljanje</a:t>
            </a:r>
          </a:p>
          <a:p>
            <a:r>
              <a:rPr lang="sl-SI" sz="2800" dirty="0" smtClean="0">
                <a:solidFill>
                  <a:srgbClr val="0070C0"/>
                </a:solidFill>
              </a:rPr>
              <a:t>prvič odsotni od doma dalj časa</a:t>
            </a:r>
          </a:p>
          <a:p>
            <a:r>
              <a:rPr lang="sl-SI" sz="2800" dirty="0" smtClean="0">
                <a:solidFill>
                  <a:srgbClr val="0070C0"/>
                </a:solidFill>
              </a:rPr>
              <a:t>prvo potovanje z letalom </a:t>
            </a:r>
          </a:p>
          <a:p>
            <a:r>
              <a:rPr lang="sl-SI" sz="2800" dirty="0" smtClean="0">
                <a:solidFill>
                  <a:srgbClr val="0070C0"/>
                </a:solidFill>
              </a:rPr>
              <a:t>naučili so se dosti novega in veliko videli (</a:t>
            </a:r>
            <a:r>
              <a:rPr lang="sl-SI" sz="2800" dirty="0" err="1" smtClean="0">
                <a:solidFill>
                  <a:srgbClr val="0070C0"/>
                </a:solidFill>
              </a:rPr>
              <a:t>Panometer</a:t>
            </a:r>
            <a:r>
              <a:rPr lang="sl-SI" sz="2800" dirty="0" smtClean="0">
                <a:solidFill>
                  <a:srgbClr val="0070C0"/>
                </a:solidFill>
              </a:rPr>
              <a:t>)</a:t>
            </a:r>
          </a:p>
          <a:p>
            <a:r>
              <a:rPr lang="sl-SI" sz="2800" dirty="0" smtClean="0">
                <a:solidFill>
                  <a:srgbClr val="0070C0"/>
                </a:solidFill>
              </a:rPr>
              <a:t>zelo zadovoljni</a:t>
            </a:r>
          </a:p>
          <a:p>
            <a:endParaRPr lang="sl-SI" dirty="0" smtClean="0">
              <a:solidFill>
                <a:srgbClr val="0070C0"/>
              </a:solidFill>
            </a:endParaRPr>
          </a:p>
          <a:p>
            <a:endParaRPr lang="sl-SI" dirty="0" smtClean="0">
              <a:solidFill>
                <a:srgbClr val="0070C0"/>
              </a:solidFill>
            </a:endParaRPr>
          </a:p>
          <a:p>
            <a:pPr marL="0" indent="0">
              <a:buNone/>
            </a:pPr>
            <a:endParaRPr lang="sl-SI" sz="18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101785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l-SI" sz="2800" b="1" dirty="0" smtClean="0">
                <a:solidFill>
                  <a:srgbClr val="0070C0"/>
                </a:solidFill>
              </a:rPr>
              <a:t>PREDLOGI ZA MOBILNOST 2015</a:t>
            </a:r>
            <a:endParaRPr lang="sl-SI" sz="2800" b="1" dirty="0">
              <a:solidFill>
                <a:srgbClr val="0070C0"/>
              </a:solidFill>
            </a:endParaRPr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518457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l-SI" sz="2800" b="1" dirty="0" smtClean="0">
                <a:solidFill>
                  <a:srgbClr val="0070C0"/>
                </a:solidFill>
              </a:rPr>
              <a:t>   </a:t>
            </a:r>
            <a:endParaRPr lang="sl-SI" sz="2800" dirty="0" smtClean="0">
              <a:solidFill>
                <a:srgbClr val="0070C0"/>
              </a:solidFill>
            </a:endParaRPr>
          </a:p>
          <a:p>
            <a:r>
              <a:rPr lang="sl-SI" sz="2800" dirty="0" smtClean="0">
                <a:solidFill>
                  <a:srgbClr val="0070C0"/>
                </a:solidFill>
              </a:rPr>
              <a:t>pisanje poročila dijakov za spletno stran (generacijsko knjigo, šolsko glasilo)</a:t>
            </a:r>
          </a:p>
          <a:p>
            <a:r>
              <a:rPr lang="sl-SI" sz="2800" dirty="0">
                <a:solidFill>
                  <a:srgbClr val="0070C0"/>
                </a:solidFill>
              </a:rPr>
              <a:t>i</a:t>
            </a:r>
            <a:r>
              <a:rPr lang="sl-SI" sz="2800" dirty="0" smtClean="0">
                <a:solidFill>
                  <a:srgbClr val="0070C0"/>
                </a:solidFill>
              </a:rPr>
              <a:t>zdelava filma; poudarek na praksi</a:t>
            </a:r>
          </a:p>
          <a:p>
            <a:r>
              <a:rPr lang="sl-SI" sz="2800" dirty="0">
                <a:solidFill>
                  <a:srgbClr val="0070C0"/>
                </a:solidFill>
              </a:rPr>
              <a:t>d</a:t>
            </a:r>
            <a:r>
              <a:rPr lang="sl-SI" sz="2800" dirty="0" smtClean="0">
                <a:solidFill>
                  <a:srgbClr val="0070C0"/>
                </a:solidFill>
              </a:rPr>
              <a:t>rugačen pristop </a:t>
            </a:r>
          </a:p>
          <a:p>
            <a:pPr marL="0" indent="0">
              <a:buNone/>
            </a:pPr>
            <a:endParaRPr lang="sl-SI" sz="2800" dirty="0" smtClean="0">
              <a:solidFill>
                <a:srgbClr val="0070C0"/>
              </a:solidFill>
            </a:endParaRPr>
          </a:p>
          <a:p>
            <a:pPr marL="0" indent="0">
              <a:buNone/>
            </a:pPr>
            <a:endParaRPr lang="sl-SI" sz="2800" dirty="0" smtClean="0">
              <a:solidFill>
                <a:srgbClr val="0070C0"/>
              </a:solidFill>
            </a:endParaRPr>
          </a:p>
          <a:p>
            <a:pPr marL="0" indent="0">
              <a:buNone/>
            </a:pPr>
            <a:endParaRPr lang="sl-SI" sz="2800" dirty="0" smtClean="0">
              <a:solidFill>
                <a:srgbClr val="0070C0"/>
              </a:solidFill>
            </a:endParaRPr>
          </a:p>
          <a:p>
            <a:pPr marL="0" indent="0">
              <a:buNone/>
            </a:pPr>
            <a:endParaRPr lang="sl-SI" sz="28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258004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2987824" y="1052737"/>
            <a:ext cx="5470376" cy="864095"/>
          </a:xfrm>
        </p:spPr>
        <p:txBody>
          <a:bodyPr>
            <a:normAutofit fontScale="90000"/>
          </a:bodyPr>
          <a:lstStyle/>
          <a:p>
            <a:r>
              <a:rPr lang="sl-SI" sz="2800" b="1" dirty="0" smtClean="0">
                <a:solidFill>
                  <a:schemeClr val="accent1">
                    <a:lumMod val="75000"/>
                  </a:schemeClr>
                </a:solidFill>
              </a:rPr>
              <a:t>Leonardo da Vinci </a:t>
            </a:r>
            <a:r>
              <a:rPr lang="sl-SI" sz="2800" dirty="0" smtClean="0">
                <a:solidFill>
                  <a:schemeClr val="accent1">
                    <a:lumMod val="75000"/>
                  </a:schemeClr>
                </a:solidFill>
              </a:rPr>
              <a:t>– </a:t>
            </a:r>
            <a:br>
              <a:rPr lang="sl-SI" sz="2800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sl-SI" sz="2800" dirty="0" smtClean="0">
                <a:solidFill>
                  <a:schemeClr val="accent1">
                    <a:lumMod val="75000"/>
                  </a:schemeClr>
                </a:solidFill>
              </a:rPr>
              <a:t>Mobilnost  2015</a:t>
            </a:r>
            <a:endParaRPr lang="sl-SI" sz="28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395536" y="2276872"/>
            <a:ext cx="8208912" cy="4176464"/>
          </a:xfrm>
        </p:spPr>
        <p:txBody>
          <a:bodyPr>
            <a:normAutofit/>
          </a:bodyPr>
          <a:lstStyle/>
          <a:p>
            <a:endParaRPr lang="sl-SI" dirty="0"/>
          </a:p>
          <a:p>
            <a:r>
              <a:rPr lang="sl-SI" dirty="0" smtClean="0"/>
              <a:t>MOBILNOST 2015</a:t>
            </a:r>
          </a:p>
          <a:p>
            <a:endParaRPr lang="sl-SI" dirty="0" smtClean="0"/>
          </a:p>
          <a:p>
            <a:r>
              <a:rPr lang="sl-SI" dirty="0" smtClean="0"/>
              <a:t>termin:  </a:t>
            </a:r>
            <a:r>
              <a:rPr lang="sl-SI" b="1" dirty="0" smtClean="0">
                <a:solidFill>
                  <a:schemeClr val="accent1">
                    <a:lumMod val="75000"/>
                  </a:schemeClr>
                </a:solidFill>
              </a:rPr>
              <a:t>od 5.4.2015 do 18.4.2015</a:t>
            </a:r>
            <a:endParaRPr lang="sl-SI" b="1" dirty="0" smtClean="0"/>
          </a:p>
          <a:p>
            <a:r>
              <a:rPr lang="sl-SI" sz="2400" dirty="0"/>
              <a:t>u</a:t>
            </a:r>
            <a:r>
              <a:rPr lang="sl-SI" sz="2400" dirty="0" smtClean="0"/>
              <a:t>deleženci: </a:t>
            </a:r>
            <a:r>
              <a:rPr lang="sl-SI" sz="2400" b="1" dirty="0" smtClean="0">
                <a:solidFill>
                  <a:schemeClr val="accent1">
                    <a:lumMod val="75000"/>
                  </a:schemeClr>
                </a:solidFill>
              </a:rPr>
              <a:t>3 dijaki programa ST in 1 učitelj</a:t>
            </a:r>
          </a:p>
          <a:p>
            <a:endParaRPr lang="sl-SI" sz="2400" b="1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sl-SI" sz="2400" b="1" dirty="0" smtClean="0">
              <a:solidFill>
                <a:schemeClr val="accent1">
                  <a:lumMod val="75000"/>
                </a:schemeClr>
              </a:solidFill>
            </a:endParaRPr>
          </a:p>
          <a:p>
            <a:endParaRPr lang="sl-SI" dirty="0"/>
          </a:p>
        </p:txBody>
      </p:sp>
      <p:pic>
        <p:nvPicPr>
          <p:cNvPr id="4" name="Picture 2" descr="D:\Moje slike\ldv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980727"/>
            <a:ext cx="4029075" cy="1133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8581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79388" y="764705"/>
            <a:ext cx="8713787" cy="5636096"/>
          </a:xfrm>
        </p:spPr>
        <p:txBody>
          <a:bodyPr/>
          <a:lstStyle/>
          <a:p>
            <a:pPr marL="0" lvl="0" indent="0" eaLnBrk="1" fontAlgn="auto" hangingPunct="1">
              <a:spcAft>
                <a:spcPts val="0"/>
              </a:spcAft>
              <a:buClr>
                <a:srgbClr val="F14124">
                  <a:lumMod val="75000"/>
                </a:srgbClr>
              </a:buClr>
              <a:buSzPct val="130000"/>
              <a:buNone/>
              <a:defRPr/>
            </a:pPr>
            <a:r>
              <a:rPr lang="sl-SI" b="1" kern="1200" dirty="0" smtClean="0">
                <a:solidFill>
                  <a:srgbClr val="4E67C8">
                    <a:lumMod val="75000"/>
                  </a:srgbClr>
                </a:solidFill>
                <a:effectLst>
                  <a:reflection blurRad="6350" stA="55000" endA="300" endPos="45500" dir="5400000" sy="-100000" algn="bl" rotWithShape="0"/>
                </a:effectLst>
                <a:latin typeface="Trebuchet MS"/>
              </a:rPr>
              <a:t>PROGRAM Evropske unije za izobraževanje, usposabljanje, mlade in šport </a:t>
            </a:r>
          </a:p>
          <a:p>
            <a:pPr marL="0" lvl="0" indent="0" eaLnBrk="1" fontAlgn="auto" hangingPunct="1">
              <a:spcAft>
                <a:spcPts val="0"/>
              </a:spcAft>
              <a:buClr>
                <a:srgbClr val="F14124">
                  <a:lumMod val="75000"/>
                </a:srgbClr>
              </a:buClr>
              <a:buSzPct val="130000"/>
              <a:buNone/>
              <a:defRPr/>
            </a:pPr>
            <a:r>
              <a:rPr lang="sl-SI" b="1" kern="1200" dirty="0" smtClean="0">
                <a:solidFill>
                  <a:srgbClr val="4E67C8">
                    <a:lumMod val="75000"/>
                  </a:srgbClr>
                </a:solidFill>
                <a:effectLst>
                  <a:reflection blurRad="6350" stA="55000" endA="300" endPos="45500" dir="5400000" sy="-100000" algn="bl" rotWithShape="0"/>
                </a:effectLst>
                <a:latin typeface="Trebuchet MS"/>
              </a:rPr>
              <a:t>2014 -2020</a:t>
            </a:r>
          </a:p>
          <a:p>
            <a:pPr marL="0" lvl="0" indent="0" eaLnBrk="1" fontAlgn="auto" hangingPunct="1">
              <a:spcAft>
                <a:spcPts val="0"/>
              </a:spcAft>
              <a:buClr>
                <a:srgbClr val="F14124">
                  <a:lumMod val="75000"/>
                </a:srgbClr>
              </a:buClr>
              <a:buSzPct val="130000"/>
              <a:buNone/>
              <a:defRPr/>
            </a:pPr>
            <a:endParaRPr lang="sl-SI" sz="1800" b="1" kern="1200" dirty="0">
              <a:solidFill>
                <a:srgbClr val="4E67C8">
                  <a:lumMod val="75000"/>
                </a:srgbClr>
              </a:solidFill>
              <a:effectLst>
                <a:reflection blurRad="6350" stA="55000" endA="300" endPos="45500" dir="5400000" sy="-100000" algn="bl" rotWithShape="0"/>
              </a:effectLst>
              <a:latin typeface="Trebuchet MS"/>
            </a:endParaRPr>
          </a:p>
          <a:p>
            <a:pPr marL="0" lvl="0" indent="0" eaLnBrk="1" fontAlgn="auto" hangingPunct="1">
              <a:spcAft>
                <a:spcPts val="0"/>
              </a:spcAft>
              <a:buClr>
                <a:srgbClr val="F14124">
                  <a:lumMod val="75000"/>
                </a:srgbClr>
              </a:buClr>
              <a:buSzPct val="130000"/>
              <a:buNone/>
              <a:defRPr/>
            </a:pPr>
            <a:r>
              <a:rPr lang="sl-SI" sz="1600" b="1" kern="1200" dirty="0" err="1" smtClean="0">
                <a:solidFill>
                  <a:srgbClr val="4E67C8">
                    <a:lumMod val="75000"/>
                  </a:srgbClr>
                </a:solidFill>
                <a:effectLst>
                  <a:reflection blurRad="6350" stA="55000" endA="300" endPos="45500" dir="5400000" sy="-100000" algn="bl" rotWithShape="0"/>
                </a:effectLst>
                <a:latin typeface="Trebuchet MS"/>
              </a:rPr>
              <a:t>www.erasmusplus.si</a:t>
            </a:r>
            <a:endParaRPr lang="sl-SI" sz="1600" kern="1200" dirty="0">
              <a:solidFill>
                <a:srgbClr val="4F81BD">
                  <a:lumMod val="75000"/>
                </a:srgbClr>
              </a:solidFill>
              <a:latin typeface="Trebuchet MS"/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3667993"/>
            <a:ext cx="5961063" cy="2062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7744746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539552" y="548680"/>
            <a:ext cx="7992888" cy="5760640"/>
          </a:xfrm>
        </p:spPr>
        <p:txBody>
          <a:bodyPr>
            <a:normAutofit lnSpcReduction="10000"/>
          </a:bodyPr>
          <a:lstStyle/>
          <a:p>
            <a:r>
              <a:rPr lang="sl-SI" b="1" dirty="0" smtClean="0"/>
              <a:t>CILJI mobilnosti</a:t>
            </a:r>
          </a:p>
          <a:p>
            <a:endParaRPr lang="sl-SI" b="1" dirty="0" smtClean="0"/>
          </a:p>
          <a:p>
            <a:pPr marL="457200" lvl="0" indent="-457200">
              <a:buClr>
                <a:srgbClr val="F14124">
                  <a:lumMod val="75000"/>
                </a:srgbClr>
              </a:buClr>
              <a:buSzPct val="130000"/>
              <a:buFont typeface="Arial" panose="020B0604020202020204" pitchFamily="34" charset="0"/>
              <a:buChar char="•"/>
              <a:defRPr/>
            </a:pPr>
            <a:r>
              <a:rPr lang="sl-SI" sz="2800" dirty="0">
                <a:solidFill>
                  <a:schemeClr val="accent1">
                    <a:lumMod val="75000"/>
                  </a:schemeClr>
                </a:solidFill>
                <a:latin typeface="Trebuchet MS"/>
              </a:rPr>
              <a:t>Pridobivanje poklicnih kompetenc v mednarodnem okolju</a:t>
            </a:r>
          </a:p>
          <a:p>
            <a:pPr lvl="0">
              <a:buClr>
                <a:srgbClr val="F14124">
                  <a:lumMod val="75000"/>
                </a:srgbClr>
              </a:buClr>
              <a:buSzPct val="130000"/>
              <a:buFont typeface="Arial" panose="020B0604020202020204" pitchFamily="34" charset="0"/>
              <a:buChar char="•"/>
              <a:defRPr/>
            </a:pPr>
            <a:r>
              <a:rPr lang="sl-SI" sz="2800" dirty="0">
                <a:solidFill>
                  <a:schemeClr val="accent1">
                    <a:lumMod val="75000"/>
                  </a:schemeClr>
                </a:solidFill>
                <a:latin typeface="Trebuchet MS"/>
              </a:rPr>
              <a:t>Pridobivanje novega praktičnega znanja</a:t>
            </a:r>
          </a:p>
          <a:p>
            <a:pPr lvl="0">
              <a:buClr>
                <a:srgbClr val="F14124">
                  <a:lumMod val="75000"/>
                </a:srgbClr>
              </a:buClr>
              <a:buSzPct val="130000"/>
              <a:buFont typeface="Arial" panose="020B0604020202020204" pitchFamily="34" charset="0"/>
              <a:buChar char="•"/>
              <a:defRPr/>
            </a:pPr>
            <a:r>
              <a:rPr lang="sl-SI" sz="2800" dirty="0" smtClean="0">
                <a:solidFill>
                  <a:schemeClr val="accent1">
                    <a:lumMod val="75000"/>
                  </a:schemeClr>
                </a:solidFill>
                <a:latin typeface="Trebuchet MS"/>
              </a:rPr>
              <a:t>Pridobiti </a:t>
            </a:r>
            <a:r>
              <a:rPr lang="sl-SI" sz="2800" dirty="0">
                <a:solidFill>
                  <a:schemeClr val="accent1">
                    <a:lumMod val="75000"/>
                  </a:schemeClr>
                </a:solidFill>
                <a:latin typeface="Trebuchet MS"/>
              </a:rPr>
              <a:t>i</a:t>
            </a:r>
            <a:r>
              <a:rPr lang="sl-SI" sz="2800" dirty="0" smtClean="0">
                <a:solidFill>
                  <a:schemeClr val="accent1">
                    <a:lumMod val="75000"/>
                  </a:schemeClr>
                </a:solidFill>
                <a:latin typeface="Trebuchet MS"/>
              </a:rPr>
              <a:t>zkušnjo </a:t>
            </a:r>
            <a:r>
              <a:rPr lang="sl-SI" sz="2800" dirty="0">
                <a:solidFill>
                  <a:schemeClr val="accent1">
                    <a:lumMod val="75000"/>
                  </a:schemeClr>
                </a:solidFill>
                <a:latin typeface="Trebuchet MS"/>
              </a:rPr>
              <a:t>kako znanje narediti uporabno</a:t>
            </a:r>
          </a:p>
          <a:p>
            <a:pPr lvl="0">
              <a:buClr>
                <a:srgbClr val="F14124">
                  <a:lumMod val="75000"/>
                </a:srgbClr>
              </a:buClr>
              <a:buSzPct val="130000"/>
              <a:buFont typeface="Arial" panose="020B0604020202020204" pitchFamily="34" charset="0"/>
              <a:buChar char="•"/>
              <a:defRPr/>
            </a:pPr>
            <a:r>
              <a:rPr lang="sl-SI" sz="2800" dirty="0">
                <a:solidFill>
                  <a:schemeClr val="accent1">
                    <a:lumMod val="75000"/>
                  </a:schemeClr>
                </a:solidFill>
                <a:latin typeface="Trebuchet MS"/>
              </a:rPr>
              <a:t>Izboljšanje znanja tujega jezika</a:t>
            </a:r>
          </a:p>
          <a:p>
            <a:pPr lvl="0">
              <a:buClr>
                <a:srgbClr val="F14124">
                  <a:lumMod val="75000"/>
                </a:srgbClr>
              </a:buClr>
              <a:buSzPct val="130000"/>
              <a:buFont typeface="Arial" panose="020B0604020202020204" pitchFamily="34" charset="0"/>
              <a:buChar char="•"/>
              <a:defRPr/>
            </a:pPr>
            <a:r>
              <a:rPr lang="sl-SI" sz="2800" dirty="0">
                <a:solidFill>
                  <a:schemeClr val="accent1">
                    <a:lumMod val="75000"/>
                  </a:schemeClr>
                </a:solidFill>
                <a:latin typeface="Trebuchet MS"/>
              </a:rPr>
              <a:t>Motiviranost</a:t>
            </a:r>
          </a:p>
          <a:p>
            <a:pPr lvl="0">
              <a:buClr>
                <a:srgbClr val="F14124">
                  <a:lumMod val="75000"/>
                </a:srgbClr>
              </a:buClr>
              <a:buSzPct val="130000"/>
              <a:buFont typeface="Arial" panose="020B0604020202020204" pitchFamily="34" charset="0"/>
              <a:buChar char="•"/>
              <a:defRPr/>
            </a:pPr>
            <a:r>
              <a:rPr lang="sl-SI" sz="2800" dirty="0">
                <a:solidFill>
                  <a:schemeClr val="accent1">
                    <a:lumMod val="75000"/>
                  </a:schemeClr>
                </a:solidFill>
                <a:latin typeface="Trebuchet MS"/>
              </a:rPr>
              <a:t>Samostojnost in </a:t>
            </a:r>
            <a:r>
              <a:rPr lang="sl-SI" sz="2800" dirty="0" smtClean="0">
                <a:solidFill>
                  <a:schemeClr val="accent1">
                    <a:lumMod val="75000"/>
                  </a:schemeClr>
                </a:solidFill>
                <a:latin typeface="Trebuchet MS"/>
              </a:rPr>
              <a:t>samozavest</a:t>
            </a:r>
          </a:p>
          <a:p>
            <a:pPr lvl="0">
              <a:buClr>
                <a:srgbClr val="F14124">
                  <a:lumMod val="75000"/>
                </a:srgbClr>
              </a:buClr>
              <a:buSzPct val="130000"/>
              <a:buFont typeface="Arial" panose="020B0604020202020204" pitchFamily="34" charset="0"/>
              <a:buChar char="•"/>
              <a:defRPr/>
            </a:pPr>
            <a:r>
              <a:rPr lang="sl-SI" sz="2800" dirty="0" smtClean="0">
                <a:solidFill>
                  <a:schemeClr val="accent1">
                    <a:lumMod val="75000"/>
                  </a:schemeClr>
                </a:solidFill>
                <a:latin typeface="Trebuchet MS"/>
              </a:rPr>
              <a:t>Lažje vključevanje v evropski trg dela</a:t>
            </a:r>
          </a:p>
          <a:p>
            <a:pPr lvl="0">
              <a:buClr>
                <a:srgbClr val="F14124">
                  <a:lumMod val="75000"/>
                </a:srgbClr>
              </a:buClr>
              <a:buSzPct val="130000"/>
              <a:buFont typeface="Arial" panose="020B0604020202020204" pitchFamily="34" charset="0"/>
              <a:buChar char="•"/>
              <a:defRPr/>
            </a:pPr>
            <a:r>
              <a:rPr lang="sl-SI" sz="2800" dirty="0" smtClean="0">
                <a:solidFill>
                  <a:schemeClr val="accent1">
                    <a:lumMod val="75000"/>
                  </a:schemeClr>
                </a:solidFill>
                <a:latin typeface="Trebuchet MS"/>
              </a:rPr>
              <a:t>Širjenje obzorij….</a:t>
            </a:r>
            <a:endParaRPr lang="sl-SI" sz="2800" dirty="0">
              <a:solidFill>
                <a:schemeClr val="accent1">
                  <a:lumMod val="75000"/>
                </a:schemeClr>
              </a:solidFill>
              <a:latin typeface="Trebuchet MS"/>
            </a:endParaRPr>
          </a:p>
          <a:p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550402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539552" y="836712"/>
            <a:ext cx="7992888" cy="5688632"/>
          </a:xfrm>
        </p:spPr>
        <p:txBody>
          <a:bodyPr>
            <a:normAutofit fontScale="70000" lnSpcReduction="20000"/>
          </a:bodyPr>
          <a:lstStyle/>
          <a:p>
            <a:pPr lvl="0"/>
            <a:r>
              <a:rPr lang="sl-SI" sz="3400" b="1" dirty="0" smtClean="0">
                <a:solidFill>
                  <a:prstClr val="black">
                    <a:tint val="75000"/>
                  </a:prstClr>
                </a:solidFill>
              </a:rPr>
              <a:t>MOBILNOST 2014</a:t>
            </a:r>
          </a:p>
          <a:p>
            <a:pPr lvl="0"/>
            <a:endParaRPr lang="sl-SI" sz="3400" b="1" dirty="0" smtClean="0">
              <a:solidFill>
                <a:prstClr val="black">
                  <a:tint val="75000"/>
                </a:prstClr>
              </a:solidFill>
            </a:endParaRPr>
          </a:p>
          <a:p>
            <a:pPr lvl="0"/>
            <a:r>
              <a:rPr lang="sl-SI" dirty="0" smtClean="0">
                <a:solidFill>
                  <a:prstClr val="black">
                    <a:tint val="75000"/>
                  </a:prstClr>
                </a:solidFill>
              </a:rPr>
              <a:t>termin</a:t>
            </a:r>
            <a:r>
              <a:rPr lang="sl-SI" dirty="0">
                <a:solidFill>
                  <a:prstClr val="black">
                    <a:tint val="75000"/>
                  </a:prstClr>
                </a:solidFill>
              </a:rPr>
              <a:t>:  </a:t>
            </a:r>
            <a:r>
              <a:rPr lang="sl-SI" dirty="0">
                <a:solidFill>
                  <a:srgbClr val="4F81BD">
                    <a:lumMod val="75000"/>
                  </a:srgbClr>
                </a:solidFill>
              </a:rPr>
              <a:t>od 23.3.2014 do 5.4.2014</a:t>
            </a:r>
            <a:endParaRPr lang="sl-SI" dirty="0">
              <a:solidFill>
                <a:prstClr val="black">
                  <a:tint val="75000"/>
                </a:prstClr>
              </a:solidFill>
            </a:endParaRPr>
          </a:p>
          <a:p>
            <a:pPr lvl="0"/>
            <a:r>
              <a:rPr lang="sl-SI" sz="2900" dirty="0">
                <a:solidFill>
                  <a:prstClr val="black">
                    <a:tint val="75000"/>
                  </a:prstClr>
                </a:solidFill>
              </a:rPr>
              <a:t>udeleženci: </a:t>
            </a:r>
            <a:r>
              <a:rPr lang="sl-SI" sz="2900" dirty="0">
                <a:solidFill>
                  <a:srgbClr val="4F81BD">
                    <a:lumMod val="75000"/>
                  </a:srgbClr>
                </a:solidFill>
              </a:rPr>
              <a:t>3 </a:t>
            </a:r>
            <a:r>
              <a:rPr lang="sl-SI" sz="2900" dirty="0" smtClean="0">
                <a:solidFill>
                  <a:srgbClr val="4F81BD">
                    <a:lumMod val="75000"/>
                  </a:srgbClr>
                </a:solidFill>
              </a:rPr>
              <a:t>dijaki 3. d razreda,  </a:t>
            </a:r>
            <a:r>
              <a:rPr lang="sl-SI" sz="2900" dirty="0">
                <a:solidFill>
                  <a:srgbClr val="4F81BD">
                    <a:lumMod val="75000"/>
                  </a:srgbClr>
                </a:solidFill>
              </a:rPr>
              <a:t>programa ST in </a:t>
            </a:r>
            <a:r>
              <a:rPr lang="sl-SI" sz="2900" dirty="0" smtClean="0">
                <a:solidFill>
                  <a:srgbClr val="4F81BD">
                    <a:lumMod val="75000"/>
                  </a:srgbClr>
                </a:solidFill>
              </a:rPr>
              <a:t>2 učitelja</a:t>
            </a:r>
            <a:endParaRPr lang="sl-SI" sz="2900" dirty="0">
              <a:solidFill>
                <a:srgbClr val="4F81BD">
                  <a:lumMod val="75000"/>
                </a:srgbClr>
              </a:solidFill>
            </a:endParaRPr>
          </a:p>
          <a:p>
            <a:pPr lvl="0"/>
            <a:endParaRPr lang="sl-SI" dirty="0">
              <a:solidFill>
                <a:prstClr val="black">
                  <a:tint val="75000"/>
                </a:prstClr>
              </a:solidFill>
            </a:endParaRPr>
          </a:p>
          <a:p>
            <a:r>
              <a:rPr lang="sl-SI" b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sl-SI" b="1" dirty="0" smtClean="0">
                <a:solidFill>
                  <a:schemeClr val="bg1">
                    <a:lumMod val="65000"/>
                  </a:schemeClr>
                </a:solidFill>
              </a:rPr>
              <a:t>MOBILNOST JE VKLJUČEVALA</a:t>
            </a:r>
          </a:p>
          <a:p>
            <a:endParaRPr lang="sl-SI" b="1" dirty="0" smtClean="0">
              <a:solidFill>
                <a:schemeClr val="bg1">
                  <a:lumMod val="65000"/>
                </a:schemeClr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sl-SI" sz="3100" dirty="0" smtClean="0">
                <a:solidFill>
                  <a:srgbClr val="005EA4"/>
                </a:solidFill>
              </a:rPr>
              <a:t>Teden dni </a:t>
            </a:r>
            <a:r>
              <a:rPr lang="sl-SI" sz="3100" u="sng" dirty="0" smtClean="0">
                <a:solidFill>
                  <a:srgbClr val="FF0000"/>
                </a:solidFill>
              </a:rPr>
              <a:t>priprav</a:t>
            </a:r>
            <a:r>
              <a:rPr lang="sl-SI" sz="3100" dirty="0" smtClean="0">
                <a:solidFill>
                  <a:srgbClr val="005EA4"/>
                </a:solidFill>
              </a:rPr>
              <a:t> na šoli</a:t>
            </a:r>
          </a:p>
          <a:p>
            <a:endParaRPr lang="sl-SI" sz="3100" dirty="0" smtClean="0">
              <a:solidFill>
                <a:srgbClr val="0070C0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sl-SI" sz="3100" dirty="0" smtClean="0">
                <a:solidFill>
                  <a:schemeClr val="accent1">
                    <a:lumMod val="75000"/>
                  </a:schemeClr>
                </a:solidFill>
              </a:rPr>
              <a:t>Opravljanje dvotedenske </a:t>
            </a:r>
            <a:r>
              <a:rPr lang="sl-SI" sz="3100" b="1" u="sng" dirty="0" smtClean="0">
                <a:solidFill>
                  <a:srgbClr val="FF0000"/>
                </a:solidFill>
              </a:rPr>
              <a:t>prakse</a:t>
            </a:r>
            <a:r>
              <a:rPr lang="sl-SI" sz="3100" dirty="0" smtClean="0">
                <a:solidFill>
                  <a:schemeClr val="accent1">
                    <a:lumMod val="75000"/>
                  </a:schemeClr>
                </a:solidFill>
              </a:rPr>
              <a:t>, kjer so dijaki konstruirali, sestavili ter preizkusili vozilo na električni pogon e-</a:t>
            </a:r>
            <a:r>
              <a:rPr lang="sl-SI" sz="3100" dirty="0" err="1" smtClean="0">
                <a:solidFill>
                  <a:schemeClr val="accent1">
                    <a:lumMod val="75000"/>
                  </a:schemeClr>
                </a:solidFill>
              </a:rPr>
              <a:t>buggy</a:t>
            </a:r>
            <a:endParaRPr lang="sl-SI" sz="3100" dirty="0" smtClean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sl-SI" sz="31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sl-SI" sz="2600" dirty="0" smtClean="0">
                <a:solidFill>
                  <a:schemeClr val="accent1">
                    <a:lumMod val="75000"/>
                  </a:schemeClr>
                </a:solidFill>
              </a:rPr>
              <a:t>Ogled in spoznavanje kulturnih in zgodovinskih </a:t>
            </a:r>
            <a:r>
              <a:rPr lang="sl-SI" sz="2600" u="sng" dirty="0" smtClean="0">
                <a:solidFill>
                  <a:srgbClr val="FF0000"/>
                </a:solidFill>
              </a:rPr>
              <a:t>znamenitosti</a:t>
            </a:r>
            <a:r>
              <a:rPr lang="sl-SI" sz="2600" dirty="0" smtClean="0">
                <a:solidFill>
                  <a:srgbClr val="FF0000"/>
                </a:solidFill>
              </a:rPr>
              <a:t> </a:t>
            </a:r>
            <a:r>
              <a:rPr lang="sl-SI" sz="2600" u="sng" dirty="0" smtClean="0">
                <a:solidFill>
                  <a:srgbClr val="FF0000"/>
                </a:solidFill>
              </a:rPr>
              <a:t>ter podjetja  v Leipzigu</a:t>
            </a:r>
          </a:p>
          <a:p>
            <a:endParaRPr lang="sl-SI" sz="26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sl-SI" sz="2600" dirty="0" smtClean="0">
                <a:solidFill>
                  <a:schemeClr val="accent1">
                    <a:lumMod val="75000"/>
                  </a:schemeClr>
                </a:solidFill>
              </a:rPr>
              <a:t>Dvodnevna ekskurzija v </a:t>
            </a:r>
            <a:r>
              <a:rPr lang="sl-SI" sz="2600" u="sng" dirty="0" smtClean="0">
                <a:solidFill>
                  <a:srgbClr val="FF0000"/>
                </a:solidFill>
              </a:rPr>
              <a:t>Berlin</a:t>
            </a:r>
          </a:p>
          <a:p>
            <a:pPr marL="457200" indent="-457200">
              <a:buFontTx/>
              <a:buChar char="-"/>
            </a:pPr>
            <a:endParaRPr lang="sl-SI" sz="26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sl-SI" sz="3100" dirty="0" smtClean="0">
                <a:solidFill>
                  <a:schemeClr val="accent1">
                    <a:lumMod val="75000"/>
                  </a:schemeClr>
                </a:solidFill>
              </a:rPr>
              <a:t> Pridobitev EU </a:t>
            </a:r>
            <a:r>
              <a:rPr lang="sl-SI" sz="3100" u="sng" dirty="0" smtClean="0">
                <a:solidFill>
                  <a:srgbClr val="FF0000"/>
                </a:solidFill>
              </a:rPr>
              <a:t>certifikata</a:t>
            </a:r>
            <a:r>
              <a:rPr lang="sl-SI" sz="31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sl-SI" sz="3100" dirty="0" err="1" smtClean="0">
                <a:solidFill>
                  <a:schemeClr val="accent1">
                    <a:lumMod val="75000"/>
                  </a:schemeClr>
                </a:solidFill>
              </a:rPr>
              <a:t>Europass</a:t>
            </a:r>
            <a:r>
              <a:rPr lang="sl-SI" sz="31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sl-SI" sz="3100" dirty="0" err="1" smtClean="0">
                <a:solidFill>
                  <a:schemeClr val="accent1">
                    <a:lumMod val="75000"/>
                  </a:schemeClr>
                </a:solidFill>
              </a:rPr>
              <a:t>Mobility</a:t>
            </a:r>
            <a:endParaRPr lang="sl-SI" sz="31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5642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539552" y="980728"/>
            <a:ext cx="7992888" cy="5544616"/>
          </a:xfrm>
        </p:spPr>
        <p:txBody>
          <a:bodyPr>
            <a:normAutofit/>
          </a:bodyPr>
          <a:lstStyle/>
          <a:p>
            <a:r>
              <a:rPr lang="sl-SI" sz="2800" b="1" dirty="0" smtClean="0">
                <a:solidFill>
                  <a:schemeClr val="accent1">
                    <a:lumMod val="75000"/>
                  </a:schemeClr>
                </a:solidFill>
              </a:rPr>
              <a:t>PRIPRAVA NA ŠOLI</a:t>
            </a:r>
          </a:p>
          <a:p>
            <a:r>
              <a:rPr lang="sl-SI" sz="2800" dirty="0" smtClean="0">
                <a:solidFill>
                  <a:schemeClr val="accent1">
                    <a:lumMod val="75000"/>
                  </a:schemeClr>
                </a:solidFill>
              </a:rPr>
              <a:t>Jezikovna, kulturna, pedagoška</a:t>
            </a:r>
            <a:r>
              <a:rPr lang="sl-SI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endParaRPr lang="sl-SI" dirty="0" smtClean="0">
              <a:solidFill>
                <a:schemeClr val="bg1">
                  <a:lumMod val="65000"/>
                </a:schemeClr>
              </a:solidFill>
            </a:endParaRPr>
          </a:p>
          <a:p>
            <a:endParaRPr lang="sl-SI" b="1" dirty="0" smtClean="0">
              <a:solidFill>
                <a:schemeClr val="bg1">
                  <a:lumMod val="65000"/>
                </a:schemeClr>
              </a:solidFill>
            </a:endParaRPr>
          </a:p>
          <a:p>
            <a:endParaRPr lang="sl-SI" sz="3100" dirty="0" smtClean="0">
              <a:solidFill>
                <a:srgbClr val="0070C0"/>
              </a:solidFill>
            </a:endParaRPr>
          </a:p>
        </p:txBody>
      </p:sp>
      <p:pic>
        <p:nvPicPr>
          <p:cNvPr id="6" name="Picture 2" descr="C:\Users\Lučka\Desktop\Priprava na LdV-slike, filmi iz šole\foto\DSC_018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1700" y="2492896"/>
            <a:ext cx="5546725" cy="3713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7864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539552" y="476672"/>
            <a:ext cx="7992888" cy="6048672"/>
          </a:xfrm>
        </p:spPr>
        <p:txBody>
          <a:bodyPr>
            <a:normAutofit/>
          </a:bodyPr>
          <a:lstStyle/>
          <a:p>
            <a:r>
              <a:rPr lang="sl-SI" b="1" dirty="0" smtClean="0">
                <a:solidFill>
                  <a:schemeClr val="accent1">
                    <a:lumMod val="75000"/>
                  </a:schemeClr>
                </a:solidFill>
              </a:rPr>
              <a:t> POTOVANJE  </a:t>
            </a:r>
            <a:endParaRPr lang="sl-SI" b="1" dirty="0" smtClean="0">
              <a:solidFill>
                <a:schemeClr val="bg1">
                  <a:lumMod val="65000"/>
                </a:schemeClr>
              </a:solidFill>
            </a:endParaRPr>
          </a:p>
          <a:p>
            <a:endParaRPr lang="sl-SI" b="1" dirty="0" smtClean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3076" name="Picture 4" descr="J:\2. odhod nedelja\9DSCN219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088740"/>
            <a:ext cx="4128459" cy="309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J:\3. ponedeljek ogled mesta\DSC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4035" y="3356992"/>
            <a:ext cx="3486060" cy="2614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J:\3. ponedeljek ogled mesta\DSC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4185084"/>
            <a:ext cx="3597647" cy="2408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0601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Namizje\germany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91945"/>
            <a:ext cx="3373745" cy="4508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1248" y="2636912"/>
            <a:ext cx="5202947" cy="3744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60748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251520" y="404664"/>
            <a:ext cx="8064896" cy="6264696"/>
          </a:xfrm>
        </p:spPr>
        <p:txBody>
          <a:bodyPr>
            <a:normAutofit/>
          </a:bodyPr>
          <a:lstStyle/>
          <a:p>
            <a:r>
              <a:rPr lang="sl-SI" sz="2800" b="1" dirty="0" smtClean="0">
                <a:solidFill>
                  <a:schemeClr val="accent1">
                    <a:lumMod val="75000"/>
                  </a:schemeClr>
                </a:solidFill>
              </a:rPr>
              <a:t>BIVANJE</a:t>
            </a:r>
          </a:p>
          <a:p>
            <a:pPr algn="l"/>
            <a:r>
              <a:rPr lang="sl-SI" sz="2400" b="1" dirty="0" err="1" smtClean="0">
                <a:solidFill>
                  <a:schemeClr val="accent1">
                    <a:lumMod val="75000"/>
                  </a:schemeClr>
                </a:solidFill>
              </a:rPr>
              <a:t>Schkeuditz</a:t>
            </a:r>
            <a:r>
              <a:rPr lang="sl-SI" sz="2400" b="1" dirty="0" smtClean="0">
                <a:solidFill>
                  <a:schemeClr val="accent1">
                    <a:lumMod val="75000"/>
                  </a:schemeClr>
                </a:solidFill>
              </a:rPr>
              <a:t> – v sklopu izobraževalne organizacije </a:t>
            </a:r>
            <a:r>
              <a:rPr lang="sl-SI" sz="2400" b="1" dirty="0" err="1" smtClean="0">
                <a:solidFill>
                  <a:schemeClr val="accent1">
                    <a:lumMod val="75000"/>
                  </a:schemeClr>
                </a:solidFill>
              </a:rPr>
              <a:t>Vitalis</a:t>
            </a:r>
            <a:r>
              <a:rPr lang="sl-SI" sz="2400" b="1" dirty="0" smtClean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sl-SI" sz="2400" b="1" dirty="0" smtClean="0">
                <a:solidFill>
                  <a:schemeClr val="accent1">
                    <a:lumMod val="75000"/>
                  </a:schemeClr>
                </a:solidFill>
              </a:rPr>
            </a:br>
            <a:endParaRPr lang="sl-SI" sz="2400" b="1" dirty="0" smtClean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" name="Picture 2" descr="J:\4. torek praksa\DSCN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57" y="3059977"/>
            <a:ext cx="6763509" cy="3798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K:\pon. in torek\DSC_000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484784"/>
            <a:ext cx="3657647" cy="24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09073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251520" y="548680"/>
            <a:ext cx="8064896" cy="6120680"/>
          </a:xfrm>
        </p:spPr>
        <p:txBody>
          <a:bodyPr>
            <a:normAutofit/>
          </a:bodyPr>
          <a:lstStyle/>
          <a:p>
            <a:r>
              <a:rPr lang="sl-SI" sz="2800" b="1" dirty="0" smtClean="0">
                <a:solidFill>
                  <a:schemeClr val="accent1">
                    <a:lumMod val="75000"/>
                  </a:schemeClr>
                </a:solidFill>
              </a:rPr>
              <a:t>   LEIPZIG</a:t>
            </a:r>
          </a:p>
        </p:txBody>
      </p:sp>
      <p:pic>
        <p:nvPicPr>
          <p:cNvPr id="7172" name="Picture 4" descr="K:\sreda\DSC_000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4825804"/>
            <a:ext cx="2950369" cy="1974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K:\pon. in torek\DSCN224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8345" y="1079505"/>
            <a:ext cx="2124341" cy="3772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1996" y="0"/>
            <a:ext cx="3787347" cy="28402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6" name="Picture 8" descr="K:\pon. in torek\DSC_006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31" y="2593039"/>
            <a:ext cx="2787473" cy="4164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J:\7. NE ! petek panometer\DSCN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215978" cy="2411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J:\3. ponedeljek ogled mesta\DSC34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3010491"/>
            <a:ext cx="2533875" cy="3785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552285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isarn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ova tema">
  <a:themeElements>
    <a:clrScheme name="Pisarn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isarn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Privzeti načrt">
  <a:themeElements>
    <a:clrScheme name="Privzeti načr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rivzeti načr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Privzeti načr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ivzeti načrt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ivzeti načrt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ivzeti načrt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ivzeti načrt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ivzeti načrt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ivzeti načrt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ivzeti načrt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ivzeti načrt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ivzeti načrt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ivzeti načrt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ivzeti načrt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isarn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1207</TotalTime>
  <Words>554</Words>
  <Application>Microsoft Office PowerPoint</Application>
  <PresentationFormat>Diaprojekcija na zaslonu (4:3)</PresentationFormat>
  <Paragraphs>110</Paragraphs>
  <Slides>28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3</vt:i4>
      </vt:variant>
      <vt:variant>
        <vt:lpstr>Naslovi diapozitivov</vt:lpstr>
      </vt:variant>
      <vt:variant>
        <vt:i4>28</vt:i4>
      </vt:variant>
    </vt:vector>
  </HeadingPairs>
  <TitlesOfParts>
    <vt:vector size="31" baseType="lpstr">
      <vt:lpstr>Officeova tema</vt:lpstr>
      <vt:lpstr>1_Officeova tema</vt:lpstr>
      <vt:lpstr>Privzeti načrt</vt:lpstr>
      <vt:lpstr>Leonardo da Vinci –  Mobilnost IVT 2014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PRAKSA</vt:lpstr>
      <vt:lpstr> PRAKSA 1. teden </vt:lpstr>
      <vt:lpstr>PowerPointova predstavitev</vt:lpstr>
      <vt:lpstr>PowerPointova predstavitev</vt:lpstr>
      <vt:lpstr> EKSKURZIJA V BERLIN</vt:lpstr>
      <vt:lpstr>PRAKSA 2. teden  - montaža karoserije, sedeža in zavor  -  montaža svetlobnih teles in napeljava kablov  - inštalacija in nastavitev krmiljenja  -  povezava elektronskega krmilnega sistema   - preizkus delovanja elektronike vozila  -  testna vožnja </vt:lpstr>
      <vt:lpstr>PowerPointova predstavitev</vt:lpstr>
      <vt:lpstr>PowerPointova predstavitev</vt:lpstr>
      <vt:lpstr>PowerPointova predstavitev</vt:lpstr>
      <vt:lpstr>PowerPointova predstavitev</vt:lpstr>
      <vt:lpstr>Podelitev spričeval in certifikata Europass Mobility</vt:lpstr>
      <vt:lpstr>PowerPointova predstavitev</vt:lpstr>
      <vt:lpstr>PREDSTAVITEV MOBILNOSTI  NA ŠOLI  15.4, 16.5. in 3.6.</vt:lpstr>
      <vt:lpstr>UGOTOVITVE</vt:lpstr>
      <vt:lpstr>EVALVACIJA  / DIJAKI</vt:lpstr>
      <vt:lpstr>VTISI DIJAKOV</vt:lpstr>
      <vt:lpstr>PREDLOGI ZA MOBILNOST 2015</vt:lpstr>
      <vt:lpstr>Leonardo da Vinci –  Mobilnost  2015</vt:lpstr>
      <vt:lpstr>PowerPointova predstavitev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Leonardo da Vinci –  Mobilnost IVT</dc:title>
  <dc:creator>Lučka</dc:creator>
  <cp:lastModifiedBy>Lučka</cp:lastModifiedBy>
  <cp:revision>74</cp:revision>
  <cp:lastPrinted>2014-07-02T08:54:04Z</cp:lastPrinted>
  <dcterms:created xsi:type="dcterms:W3CDTF">2013-09-27T06:29:16Z</dcterms:created>
  <dcterms:modified xsi:type="dcterms:W3CDTF">2015-05-05T09:49:26Z</dcterms:modified>
</cp:coreProperties>
</file>